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rtlandonline.com/omf/index.cfm?c=50342&amp;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810000"/>
            <a:ext cx="7010400" cy="2057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SweatFree</a:t>
            </a:r>
            <a:r>
              <a:rPr lang="en-US" dirty="0" smtClean="0"/>
              <a:t> Portland: Overview &amp; Lessons Learned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Stacey Foreman, City of Portland, Oregon</a:t>
            </a:r>
          </a:p>
          <a:p>
            <a:r>
              <a:rPr lang="en-US" dirty="0" err="1" smtClean="0"/>
              <a:t>Sweatfree</a:t>
            </a:r>
            <a:r>
              <a:rPr lang="en-US" dirty="0" smtClean="0"/>
              <a:t> Purchasing Consortium Webinar, December 6, 2012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City of Portland, Oregon Sweatshop Free Procurement Policy and Documents</a:t>
            </a:r>
          </a:p>
          <a:p>
            <a:pPr lvl="1"/>
            <a:r>
              <a:rPr lang="en-US" sz="2400" dirty="0" smtClean="0">
                <a:hlinkClick r:id="rId2"/>
              </a:rPr>
              <a:t>http://www.portlandonline.com/omf/index.cfm?c=50342&amp;</a:t>
            </a:r>
            <a:r>
              <a:rPr lang="en-US" sz="2400" dirty="0" smtClean="0"/>
              <a:t> </a:t>
            </a:r>
          </a:p>
          <a:p>
            <a:r>
              <a:rPr lang="en-US" dirty="0" smtClean="0"/>
              <a:t>Or Contact:</a:t>
            </a:r>
          </a:p>
          <a:p>
            <a:pPr marL="746125" indent="0">
              <a:spcBef>
                <a:spcPts val="0"/>
              </a:spcBef>
              <a:buNone/>
            </a:pPr>
            <a:r>
              <a:rPr lang="en-US" sz="2400" dirty="0" smtClean="0"/>
              <a:t>Stacey Foreman, Sustainable Procurement Coordinator</a:t>
            </a:r>
          </a:p>
          <a:p>
            <a:pPr marL="746125" indent="0">
              <a:spcBef>
                <a:spcPts val="0"/>
              </a:spcBef>
              <a:buNone/>
            </a:pPr>
            <a:r>
              <a:rPr lang="en-US" sz="2400" dirty="0" smtClean="0"/>
              <a:t>City of Portland, Procurement Services</a:t>
            </a:r>
          </a:p>
          <a:p>
            <a:pPr marL="746125" indent="0">
              <a:spcBef>
                <a:spcPts val="0"/>
              </a:spcBef>
              <a:buNone/>
            </a:pPr>
            <a:r>
              <a:rPr lang="en-US" sz="2400" dirty="0" smtClean="0"/>
              <a:t>Ph: 503-823-3508</a:t>
            </a:r>
          </a:p>
          <a:p>
            <a:pPr marL="746125" indent="0">
              <a:spcBef>
                <a:spcPts val="0"/>
              </a:spcBef>
              <a:buNone/>
            </a:pPr>
            <a:r>
              <a:rPr lang="en-US" sz="2400" dirty="0" smtClean="0"/>
              <a:t>stacey.foreman@portlandoregon.gov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August 2007 City Council Resolution to develop a Sweatshop Free Procurement Policy</a:t>
            </a:r>
          </a:p>
          <a:p>
            <a:pPr lvl="1"/>
            <a:r>
              <a:rPr lang="en-US" dirty="0" smtClean="0"/>
              <a:t>Developed by a diverse committee with participation from local labor rights organizations</a:t>
            </a:r>
          </a:p>
          <a:p>
            <a:pPr lvl="1"/>
            <a:r>
              <a:rPr lang="en-US" dirty="0" smtClean="0"/>
              <a:t>Incorporated lessons learned from other public agencies</a:t>
            </a:r>
          </a:p>
          <a:p>
            <a:r>
              <a:rPr lang="en-US" dirty="0" smtClean="0"/>
              <a:t>October 2008 City adopts Sweatshop Free Procurement Policy</a:t>
            </a:r>
          </a:p>
          <a:p>
            <a:r>
              <a:rPr lang="en-US" dirty="0" smtClean="0"/>
              <a:t>August 2009 – Administrative Rules finalized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Policy applies to all apparel contracts or amendments valued at $150,000 or more</a:t>
            </a:r>
          </a:p>
          <a:p>
            <a:r>
              <a:rPr lang="en-US" dirty="0" smtClean="0"/>
              <a:t>Policy is similar to the Consortium’s model policy</a:t>
            </a:r>
          </a:p>
          <a:p>
            <a:r>
              <a:rPr lang="en-US" dirty="0" smtClean="0"/>
              <a:t>Documentation Requirements</a:t>
            </a:r>
          </a:p>
          <a:p>
            <a:pPr lvl="1"/>
            <a:r>
              <a:rPr lang="en-US" dirty="0" smtClean="0"/>
              <a:t>Contractor signs affidavit stating policy compliance; affidavit includes statement on how compliance is monitored</a:t>
            </a:r>
          </a:p>
          <a:p>
            <a:pPr lvl="1"/>
            <a:r>
              <a:rPr lang="en-US" dirty="0" smtClean="0"/>
              <a:t>Contractor and Brand Owner complete and sign factory location disclosure form for contract items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Policy allows for waivers to policy compliance</a:t>
            </a:r>
          </a:p>
          <a:p>
            <a:r>
              <a:rPr lang="en-US" dirty="0" smtClean="0"/>
              <a:t>Policy allows for delayed compliance</a:t>
            </a:r>
          </a:p>
          <a:p>
            <a:pPr lvl="1"/>
            <a:r>
              <a:rPr lang="en-US" dirty="0" smtClean="0"/>
              <a:t>Documentation includes compliance plan &amp; timeline</a:t>
            </a:r>
          </a:p>
          <a:p>
            <a:r>
              <a:rPr lang="en-US" dirty="0" smtClean="0"/>
              <a:t>Policy requires website publication of compliance information (factory locations)</a:t>
            </a:r>
          </a:p>
          <a:p>
            <a:r>
              <a:rPr lang="en-US" dirty="0" smtClean="0"/>
              <a:t>Policy incorporates a public compliant process</a:t>
            </a:r>
          </a:p>
          <a:p>
            <a:r>
              <a:rPr lang="en-US" dirty="0" smtClean="0"/>
              <a:t>Policy/Rules define a remediation process for violations</a:t>
            </a:r>
          </a:p>
          <a:p>
            <a:r>
              <a:rPr lang="en-US" dirty="0" smtClean="0"/>
              <a:t>Policy establishes community oversight committee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Fire Fighter Uniforms </a:t>
            </a:r>
          </a:p>
          <a:p>
            <a:pPr lvl="1"/>
            <a:r>
              <a:rPr lang="en-US" dirty="0" smtClean="0"/>
              <a:t>not-to-exceed (NTE) $575,000/yr</a:t>
            </a:r>
          </a:p>
          <a:p>
            <a:r>
              <a:rPr lang="en-US" dirty="0" smtClean="0"/>
              <a:t>Police Uniforms </a:t>
            </a:r>
          </a:p>
          <a:p>
            <a:pPr lvl="1"/>
            <a:r>
              <a:rPr lang="en-US" dirty="0" smtClean="0"/>
              <a:t>NTE $700,000/yr</a:t>
            </a:r>
          </a:p>
          <a:p>
            <a:r>
              <a:rPr lang="en-US" dirty="0" smtClean="0"/>
              <a:t>Uniform Rental </a:t>
            </a:r>
          </a:p>
          <a:p>
            <a:pPr lvl="1"/>
            <a:r>
              <a:rPr lang="en-US" dirty="0" smtClean="0"/>
              <a:t>NTE $200,000/yr – including laundry service</a:t>
            </a:r>
          </a:p>
          <a:p>
            <a:r>
              <a:rPr lang="en-US" dirty="0" smtClean="0"/>
              <a:t>T-Shirts/Sweatshirts </a:t>
            </a:r>
          </a:p>
          <a:p>
            <a:pPr lvl="1"/>
            <a:r>
              <a:rPr lang="en-US" dirty="0" smtClean="0"/>
              <a:t>NTE $250,000/yr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City often does not contract directly with a brand owner</a:t>
            </a:r>
          </a:p>
          <a:p>
            <a:r>
              <a:rPr lang="en-US" dirty="0" smtClean="0"/>
              <a:t>City alone has relatively little influence with brand owners</a:t>
            </a:r>
          </a:p>
          <a:p>
            <a:r>
              <a:rPr lang="en-US" dirty="0" smtClean="0"/>
              <a:t>Applying policy to “catalog” type contracts – where end-users can choose from a variety of items</a:t>
            </a:r>
          </a:p>
          <a:p>
            <a:r>
              <a:rPr lang="en-US" dirty="0" smtClean="0"/>
              <a:t>Time needed to collect factory location information</a:t>
            </a:r>
          </a:p>
          <a:p>
            <a:r>
              <a:rPr lang="en-US" dirty="0" smtClean="0"/>
              <a:t>Have to rely on affidavits and complaints – no capacity to conduct audits or otherwise verify compliance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Try to ensure brand-owner is engaged at some point, even if not the prime contractor</a:t>
            </a:r>
          </a:p>
          <a:p>
            <a:r>
              <a:rPr lang="en-US" dirty="0" smtClean="0"/>
              <a:t>Plan ahead: allow plenty of time in procurement process for vendor to return complete documentation</a:t>
            </a:r>
          </a:p>
          <a:p>
            <a:r>
              <a:rPr lang="en-US" dirty="0" smtClean="0"/>
              <a:t>Allow for brand changes to facilitate compliance</a:t>
            </a:r>
          </a:p>
          <a:p>
            <a:r>
              <a:rPr lang="en-US" dirty="0" smtClean="0"/>
              <a:t>Understand end-user requirements - do they really need a specific brand or cut/color?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Leave some flexibility for waivers or partial compliance</a:t>
            </a:r>
          </a:p>
          <a:p>
            <a:r>
              <a:rPr lang="en-US" dirty="0" smtClean="0"/>
              <a:t>Understand limitations of small distributors; find compliance mechanisms that take them into account</a:t>
            </a:r>
          </a:p>
          <a:p>
            <a:r>
              <a:rPr lang="en-US" dirty="0" smtClean="0"/>
              <a:t>Engage your community – an oversight committee can aid you in communicating with brand owners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City participation in </a:t>
            </a:r>
            <a:r>
              <a:rPr lang="en-US" dirty="0" err="1" smtClean="0"/>
              <a:t>Sweatfree</a:t>
            </a:r>
            <a:r>
              <a:rPr lang="en-US" dirty="0" smtClean="0"/>
              <a:t> Purchasing Consortium</a:t>
            </a:r>
          </a:p>
          <a:p>
            <a:pPr lvl="1"/>
            <a:r>
              <a:rPr lang="en-US" dirty="0" smtClean="0"/>
              <a:t>Reduce time needed to receive compliance documentation</a:t>
            </a:r>
          </a:p>
          <a:p>
            <a:pPr lvl="1"/>
            <a:r>
              <a:rPr lang="en-US" dirty="0" smtClean="0"/>
              <a:t>Assists with maintaining updated information</a:t>
            </a:r>
          </a:p>
          <a:p>
            <a:pPr lvl="1"/>
            <a:r>
              <a:rPr lang="en-US" dirty="0" smtClean="0"/>
              <a:t>More agencies = more influence</a:t>
            </a:r>
          </a:p>
          <a:p>
            <a:pPr lvl="1"/>
            <a:r>
              <a:rPr lang="en-US" dirty="0" smtClean="0"/>
              <a:t>Build capacity to verify compliance</a:t>
            </a:r>
          </a:p>
          <a:p>
            <a:pPr lvl="1"/>
            <a:r>
              <a:rPr lang="en-US" dirty="0" smtClean="0"/>
              <a:t>May assist if complaints arise</a:t>
            </a:r>
          </a:p>
          <a:p>
            <a:pPr lvl="1"/>
            <a:r>
              <a:rPr lang="en-US" dirty="0" smtClean="0"/>
              <a:t>Consistent messaging to brand owners</a:t>
            </a:r>
          </a:p>
          <a:p>
            <a:pPr lvl="1"/>
            <a:r>
              <a:rPr lang="en-US" dirty="0" smtClean="0"/>
              <a:t>Reduce leg-work of small distributors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151</TotalTime>
  <Words>440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SweatFree Portland: Overview &amp; Lessons Learned</vt:lpstr>
      <vt:lpstr>Background</vt:lpstr>
      <vt:lpstr>Policy Overview</vt:lpstr>
      <vt:lpstr>Policy Overview</vt:lpstr>
      <vt:lpstr>Policy Applications</vt:lpstr>
      <vt:lpstr>Challenges</vt:lpstr>
      <vt:lpstr>Lessons Learned</vt:lpstr>
      <vt:lpstr>Lessons Learned</vt:lpstr>
      <vt:lpstr>Going Forward</vt:lpstr>
      <vt:lpstr>More Information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SweatFree Portland: Overview &amp; Lessons Learned</dc:title>
  <dc:creator/>
  <cp:lastModifiedBy>Stacey Foreman</cp:lastModifiedBy>
  <cp:revision>18</cp:revision>
  <dcterms:created xsi:type="dcterms:W3CDTF">2006-08-16T00:00:00Z</dcterms:created>
  <dcterms:modified xsi:type="dcterms:W3CDTF">2012-11-27T18:11:27Z</dcterms:modified>
</cp:coreProperties>
</file>