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2" r:id="rId2"/>
    <p:sldMasterId id="2147483703" r:id="rId3"/>
  </p:sldMasterIdLst>
  <p:notesMasterIdLst>
    <p:notesMasterId r:id="rId57"/>
  </p:notesMasterIdLst>
  <p:handoutMasterIdLst>
    <p:handoutMasterId r:id="rId58"/>
  </p:handoutMasterIdLst>
  <p:sldIdLst>
    <p:sldId id="416" r:id="rId4"/>
    <p:sldId id="342" r:id="rId5"/>
    <p:sldId id="433" r:id="rId6"/>
    <p:sldId id="485" r:id="rId7"/>
    <p:sldId id="486" r:id="rId8"/>
    <p:sldId id="487" r:id="rId9"/>
    <p:sldId id="488" r:id="rId10"/>
    <p:sldId id="489" r:id="rId11"/>
    <p:sldId id="343" r:id="rId12"/>
    <p:sldId id="434" r:id="rId13"/>
    <p:sldId id="440" r:id="rId14"/>
    <p:sldId id="441" r:id="rId15"/>
    <p:sldId id="442" r:id="rId16"/>
    <p:sldId id="443" r:id="rId17"/>
    <p:sldId id="444" r:id="rId18"/>
    <p:sldId id="445" r:id="rId19"/>
    <p:sldId id="446" r:id="rId20"/>
    <p:sldId id="447" r:id="rId21"/>
    <p:sldId id="448" r:id="rId22"/>
    <p:sldId id="449" r:id="rId23"/>
    <p:sldId id="450" r:id="rId24"/>
    <p:sldId id="451" r:id="rId25"/>
    <p:sldId id="452" r:id="rId26"/>
    <p:sldId id="453" r:id="rId27"/>
    <p:sldId id="454" r:id="rId28"/>
    <p:sldId id="455" r:id="rId29"/>
    <p:sldId id="463" r:id="rId30"/>
    <p:sldId id="435" r:id="rId31"/>
    <p:sldId id="464" r:id="rId32"/>
    <p:sldId id="465" r:id="rId33"/>
    <p:sldId id="466" r:id="rId34"/>
    <p:sldId id="467" r:id="rId35"/>
    <p:sldId id="468" r:id="rId36"/>
    <p:sldId id="469" r:id="rId37"/>
    <p:sldId id="470" r:id="rId38"/>
    <p:sldId id="471" r:id="rId39"/>
    <p:sldId id="472" r:id="rId40"/>
    <p:sldId id="473" r:id="rId41"/>
    <p:sldId id="474" r:id="rId42"/>
    <p:sldId id="475" r:id="rId43"/>
    <p:sldId id="476" r:id="rId44"/>
    <p:sldId id="477" r:id="rId45"/>
    <p:sldId id="478" r:id="rId46"/>
    <p:sldId id="479" r:id="rId47"/>
    <p:sldId id="480" r:id="rId48"/>
    <p:sldId id="481" r:id="rId49"/>
    <p:sldId id="482" r:id="rId50"/>
    <p:sldId id="483" r:id="rId51"/>
    <p:sldId id="436" r:id="rId52"/>
    <p:sldId id="458" r:id="rId53"/>
    <p:sldId id="459" r:id="rId54"/>
    <p:sldId id="461" r:id="rId55"/>
    <p:sldId id="462" r:id="rId56"/>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8298"/>
    <a:srgbClr val="4E83C6"/>
    <a:srgbClr val="7C95B4"/>
    <a:srgbClr val="748BA9"/>
    <a:srgbClr val="839DBF"/>
    <a:srgbClr val="9DBDE5"/>
    <a:srgbClr val="C34D00"/>
    <a:srgbClr val="B14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91" autoAdjust="0"/>
    <p:restoredTop sz="94706" autoAdjust="0"/>
  </p:normalViewPr>
  <p:slideViewPr>
    <p:cSldViewPr>
      <p:cViewPr>
        <p:scale>
          <a:sx n="75" d="100"/>
          <a:sy n="75" d="100"/>
        </p:scale>
        <p:origin x="336" y="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2ACFAF60-AE79-624F-8EF0-C9EE1E3FFEB9}" type="datetimeFigureOut">
              <a:rPr lang="en-US"/>
              <a:pPr>
                <a:defRPr/>
              </a:pPr>
              <a:t>6/18/2019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C2CAF7C1-9DA3-3346-ACA8-084027BF2CC8}" type="slidenum">
              <a:rPr lang="en-US"/>
              <a:pPr>
                <a:defRPr/>
              </a:pPr>
              <a:t>‹#›</a:t>
            </a:fld>
            <a:endParaRPr lang="en-US"/>
          </a:p>
        </p:txBody>
      </p:sp>
    </p:spTree>
    <p:extLst>
      <p:ext uri="{BB962C8B-B14F-4D97-AF65-F5344CB8AC3E}">
        <p14:creationId xmlns:p14="http://schemas.microsoft.com/office/powerpoint/2010/main" val="6532710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charset="0"/>
              </a:defRPr>
            </a:lvl1pPr>
          </a:lstStyle>
          <a:p>
            <a:pPr>
              <a:defRPr/>
            </a:pPr>
            <a:fld id="{0C4B4342-3310-AA4F-96EA-BF2F340CD0F5}" type="datetimeFigureOut">
              <a:rPr lang="en-US"/>
              <a:pPr>
                <a:defRPr/>
              </a:pPr>
              <a:t>6/18/2019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charset="0"/>
              </a:defRPr>
            </a:lvl1pPr>
          </a:lstStyle>
          <a:p>
            <a:pPr>
              <a:defRPr/>
            </a:pPr>
            <a:fld id="{6B36629F-942E-E846-B75A-C51259D193C3}" type="slidenum">
              <a:rPr lang="en-US"/>
              <a:pPr>
                <a:defRPr/>
              </a:pPr>
              <a:t>‹#›</a:t>
            </a:fld>
            <a:endParaRPr lang="en-US"/>
          </a:p>
        </p:txBody>
      </p:sp>
    </p:spTree>
    <p:extLst>
      <p:ext uri="{BB962C8B-B14F-4D97-AF65-F5344CB8AC3E}">
        <p14:creationId xmlns:p14="http://schemas.microsoft.com/office/powerpoint/2010/main" val="6045519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81DBF9-32AE-9141-8CE0-324F9F42645A}" type="slidenum">
              <a:rPr lang="en-US" sz="1200">
                <a:latin typeface="Calibri" charset="0"/>
              </a:rPr>
              <a:pPr eaLnBrk="1" hangingPunct="1"/>
              <a:t>1</a:t>
            </a:fld>
            <a:endParaRPr lang="en-US" sz="1200" dirty="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65FC353-D049-4E78-9065-E721F9B328DC}" type="slidenum">
              <a:rPr lang="en-US">
                <a:solidFill>
                  <a:prstClr val="black"/>
                </a:solidFill>
                <a:latin typeface="Calibri"/>
              </a:rPr>
              <a:pPr>
                <a:defRPr/>
              </a:pPr>
              <a:t>13</a:t>
            </a:fld>
            <a:endParaRPr lang="en-US">
              <a:solidFill>
                <a:prstClr val="black"/>
              </a:solidFill>
              <a:latin typeface="Calibri"/>
            </a:endParaRPr>
          </a:p>
        </p:txBody>
      </p:sp>
    </p:spTree>
    <p:extLst>
      <p:ext uri="{BB962C8B-B14F-4D97-AF65-F5344CB8AC3E}">
        <p14:creationId xmlns:p14="http://schemas.microsoft.com/office/powerpoint/2010/main" val="200527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65FC353-D049-4E78-9065-E721F9B328DC}" type="slidenum">
              <a:rPr lang="en-US">
                <a:solidFill>
                  <a:prstClr val="black"/>
                </a:solidFill>
                <a:latin typeface="Calibri"/>
              </a:rPr>
              <a:pPr>
                <a:defRPr/>
              </a:pPr>
              <a:t>14</a:t>
            </a:fld>
            <a:endParaRPr lang="en-US">
              <a:solidFill>
                <a:prstClr val="black"/>
              </a:solidFill>
              <a:latin typeface="Calibri"/>
            </a:endParaRPr>
          </a:p>
        </p:txBody>
      </p:sp>
    </p:spTree>
    <p:extLst>
      <p:ext uri="{BB962C8B-B14F-4D97-AF65-F5344CB8AC3E}">
        <p14:creationId xmlns:p14="http://schemas.microsoft.com/office/powerpoint/2010/main" val="3761008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65FC353-D049-4E78-9065-E721F9B328DC}" type="slidenum">
              <a:rPr lang="en-US">
                <a:solidFill>
                  <a:prstClr val="black"/>
                </a:solidFill>
                <a:latin typeface="Calibri"/>
              </a:rPr>
              <a:pPr>
                <a:defRPr/>
              </a:pPr>
              <a:t>15</a:t>
            </a:fld>
            <a:endParaRPr lang="en-US">
              <a:solidFill>
                <a:prstClr val="black"/>
              </a:solidFill>
              <a:latin typeface="Calibri"/>
            </a:endParaRPr>
          </a:p>
        </p:txBody>
      </p:sp>
    </p:spTree>
    <p:extLst>
      <p:ext uri="{BB962C8B-B14F-4D97-AF65-F5344CB8AC3E}">
        <p14:creationId xmlns:p14="http://schemas.microsoft.com/office/powerpoint/2010/main" val="3012126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65FC353-D049-4E78-9065-E721F9B328DC}" type="slidenum">
              <a:rPr lang="en-US">
                <a:solidFill>
                  <a:prstClr val="black"/>
                </a:solidFill>
                <a:latin typeface="Calibri"/>
              </a:rPr>
              <a:pPr>
                <a:defRPr/>
              </a:pPr>
              <a:t>16</a:t>
            </a:fld>
            <a:endParaRPr lang="en-US">
              <a:solidFill>
                <a:prstClr val="black"/>
              </a:solidFill>
              <a:latin typeface="Calibri"/>
            </a:endParaRPr>
          </a:p>
        </p:txBody>
      </p:sp>
    </p:spTree>
    <p:extLst>
      <p:ext uri="{BB962C8B-B14F-4D97-AF65-F5344CB8AC3E}">
        <p14:creationId xmlns:p14="http://schemas.microsoft.com/office/powerpoint/2010/main" val="1244857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65FC353-D049-4E78-9065-E721F9B328DC}" type="slidenum">
              <a:rPr lang="en-US">
                <a:solidFill>
                  <a:prstClr val="black"/>
                </a:solidFill>
                <a:latin typeface="Calibri"/>
              </a:rPr>
              <a:pPr>
                <a:defRPr/>
              </a:pPr>
              <a:t>17</a:t>
            </a:fld>
            <a:endParaRPr lang="en-US">
              <a:solidFill>
                <a:prstClr val="black"/>
              </a:solidFill>
              <a:latin typeface="Calibri"/>
            </a:endParaRPr>
          </a:p>
        </p:txBody>
      </p:sp>
    </p:spTree>
    <p:extLst>
      <p:ext uri="{BB962C8B-B14F-4D97-AF65-F5344CB8AC3E}">
        <p14:creationId xmlns:p14="http://schemas.microsoft.com/office/powerpoint/2010/main" val="918215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65FC353-D049-4E78-9065-E721F9B328DC}" type="slidenum">
              <a:rPr lang="en-US">
                <a:solidFill>
                  <a:prstClr val="black"/>
                </a:solidFill>
                <a:latin typeface="Calibri"/>
              </a:rPr>
              <a:pPr>
                <a:defRPr/>
              </a:pPr>
              <a:t>18</a:t>
            </a:fld>
            <a:endParaRPr lang="en-US">
              <a:solidFill>
                <a:prstClr val="black"/>
              </a:solidFill>
              <a:latin typeface="Calibri"/>
            </a:endParaRPr>
          </a:p>
        </p:txBody>
      </p:sp>
    </p:spTree>
    <p:extLst>
      <p:ext uri="{BB962C8B-B14F-4D97-AF65-F5344CB8AC3E}">
        <p14:creationId xmlns:p14="http://schemas.microsoft.com/office/powerpoint/2010/main" val="2995453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65FC353-D049-4E78-9065-E721F9B328DC}" type="slidenum">
              <a:rPr lang="en-US">
                <a:solidFill>
                  <a:prstClr val="black"/>
                </a:solidFill>
                <a:latin typeface="Calibri"/>
              </a:rPr>
              <a:pPr>
                <a:defRPr/>
              </a:pPr>
              <a:t>19</a:t>
            </a:fld>
            <a:endParaRPr lang="en-US">
              <a:solidFill>
                <a:prstClr val="black"/>
              </a:solidFill>
              <a:latin typeface="Calibri"/>
            </a:endParaRPr>
          </a:p>
        </p:txBody>
      </p:sp>
    </p:spTree>
    <p:extLst>
      <p:ext uri="{BB962C8B-B14F-4D97-AF65-F5344CB8AC3E}">
        <p14:creationId xmlns:p14="http://schemas.microsoft.com/office/powerpoint/2010/main" val="2477971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65FC353-D049-4E78-9065-E721F9B328DC}" type="slidenum">
              <a:rPr lang="en-US">
                <a:solidFill>
                  <a:prstClr val="black"/>
                </a:solidFill>
                <a:latin typeface="Calibri"/>
              </a:rPr>
              <a:pPr>
                <a:defRPr/>
              </a:pPr>
              <a:t>20</a:t>
            </a:fld>
            <a:endParaRPr lang="en-US">
              <a:solidFill>
                <a:prstClr val="black"/>
              </a:solidFill>
              <a:latin typeface="Calibri"/>
            </a:endParaRPr>
          </a:p>
        </p:txBody>
      </p:sp>
    </p:spTree>
    <p:extLst>
      <p:ext uri="{BB962C8B-B14F-4D97-AF65-F5344CB8AC3E}">
        <p14:creationId xmlns:p14="http://schemas.microsoft.com/office/powerpoint/2010/main" val="897158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65FC353-D049-4E78-9065-E721F9B328DC}" type="slidenum">
              <a:rPr lang="en-US">
                <a:solidFill>
                  <a:prstClr val="black"/>
                </a:solidFill>
                <a:latin typeface="Calibri"/>
              </a:rPr>
              <a:pPr>
                <a:defRPr/>
              </a:pPr>
              <a:t>21</a:t>
            </a:fld>
            <a:endParaRPr lang="en-US">
              <a:solidFill>
                <a:prstClr val="black"/>
              </a:solidFill>
              <a:latin typeface="Calibri"/>
            </a:endParaRPr>
          </a:p>
        </p:txBody>
      </p:sp>
    </p:spTree>
    <p:extLst>
      <p:ext uri="{BB962C8B-B14F-4D97-AF65-F5344CB8AC3E}">
        <p14:creationId xmlns:p14="http://schemas.microsoft.com/office/powerpoint/2010/main" val="1062947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65FC353-D049-4E78-9065-E721F9B328DC}" type="slidenum">
              <a:rPr lang="en-US">
                <a:solidFill>
                  <a:prstClr val="black"/>
                </a:solidFill>
                <a:latin typeface="Calibri"/>
              </a:rPr>
              <a:pPr>
                <a:defRPr/>
              </a:pPr>
              <a:t>22</a:t>
            </a:fld>
            <a:endParaRPr lang="en-US">
              <a:solidFill>
                <a:prstClr val="black"/>
              </a:solidFill>
              <a:latin typeface="Calibri"/>
            </a:endParaRPr>
          </a:p>
        </p:txBody>
      </p:sp>
    </p:spTree>
    <p:extLst>
      <p:ext uri="{BB962C8B-B14F-4D97-AF65-F5344CB8AC3E}">
        <p14:creationId xmlns:p14="http://schemas.microsoft.com/office/powerpoint/2010/main" val="2579398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9E8D03-1169-514C-821D-1D7B308018BD}" type="slidenum">
              <a:rPr lang="en-US" sz="1200">
                <a:latin typeface="Calibri" charset="0"/>
              </a:rPr>
              <a:pPr eaLnBrk="1" hangingPunct="1"/>
              <a:t>2</a:t>
            </a:fld>
            <a:endParaRPr lang="en-US" sz="1200" dirty="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baseline="0" dirty="0" smtClean="0"/>
              <a:t>Why these buyers? Biggest – power to set the standard</a:t>
            </a:r>
          </a:p>
          <a:p>
            <a:pPr marL="174708" indent="-174708">
              <a:buFontTx/>
              <a:buChar char="-"/>
            </a:pPr>
            <a:endParaRPr lang="en-US" dirty="0"/>
          </a:p>
        </p:txBody>
      </p:sp>
      <p:sp>
        <p:nvSpPr>
          <p:cNvPr id="4" name="Slide Number Placeholder 3"/>
          <p:cNvSpPr>
            <a:spLocks noGrp="1"/>
          </p:cNvSpPr>
          <p:nvPr>
            <p:ph type="sldNum" sz="quarter" idx="10"/>
          </p:nvPr>
        </p:nvSpPr>
        <p:spPr/>
        <p:txBody>
          <a:bodyPr/>
          <a:lstStyle/>
          <a:p>
            <a:pPr>
              <a:defRPr/>
            </a:pPr>
            <a:fld id="{765FC353-D049-4E78-9065-E721F9B328DC}" type="slidenum">
              <a:rPr lang="en-US">
                <a:solidFill>
                  <a:prstClr val="black"/>
                </a:solidFill>
                <a:latin typeface="Calibri"/>
              </a:rPr>
              <a:pPr>
                <a:defRPr/>
              </a:pPr>
              <a:t>23</a:t>
            </a:fld>
            <a:endParaRPr lang="en-US">
              <a:solidFill>
                <a:prstClr val="black"/>
              </a:solidFill>
              <a:latin typeface="Calibri"/>
            </a:endParaRPr>
          </a:p>
        </p:txBody>
      </p:sp>
    </p:spTree>
    <p:extLst>
      <p:ext uri="{BB962C8B-B14F-4D97-AF65-F5344CB8AC3E}">
        <p14:creationId xmlns:p14="http://schemas.microsoft.com/office/powerpoint/2010/main" val="359698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Tx/>
              <a:buChar char="-"/>
            </a:pPr>
            <a:r>
              <a:rPr lang="en-US" baseline="0" dirty="0" smtClean="0"/>
              <a:t>First, encouraged these firms to make public commitments as an initial step towards resolution.</a:t>
            </a:r>
          </a:p>
          <a:p>
            <a:pPr marL="174708" indent="-174708">
              <a:buFontTx/>
              <a:buChar char="-"/>
            </a:pPr>
            <a:r>
              <a:rPr lang="en-US" baseline="0" dirty="0" smtClean="0"/>
              <a:t>Then, encouraged them to sit with people representing workers to reach an agreement on implementation. Such an agreement is the best form of resolution and the most likely to lead to ongoing compliance for several reasons. </a:t>
            </a:r>
          </a:p>
          <a:p>
            <a:pPr marL="174708" indent="-174708">
              <a:buFontTx/>
              <a:buChar char="-"/>
            </a:pPr>
            <a:r>
              <a:rPr lang="en-US" baseline="0" dirty="0" smtClean="0"/>
              <a:t>1. Clear, detailed commitments and ensures a shared understanding of what full compliance requires </a:t>
            </a:r>
          </a:p>
          <a:p>
            <a:pPr marL="174708" indent="-174708">
              <a:buFontTx/>
              <a:buChar char="-"/>
            </a:pPr>
            <a:r>
              <a:rPr lang="en-US" baseline="0" dirty="0" smtClean="0"/>
              <a:t>2. Transparency and verification procedure </a:t>
            </a:r>
          </a:p>
          <a:p>
            <a:pPr marL="174708" indent="-174708">
              <a:buFontTx/>
              <a:buChar char="-"/>
            </a:pPr>
            <a:r>
              <a:rPr lang="en-US" baseline="0" dirty="0" smtClean="0"/>
              <a:t>3. Accountability </a:t>
            </a:r>
          </a:p>
        </p:txBody>
      </p:sp>
      <p:sp>
        <p:nvSpPr>
          <p:cNvPr id="4" name="Slide Number Placeholder 3"/>
          <p:cNvSpPr>
            <a:spLocks noGrp="1"/>
          </p:cNvSpPr>
          <p:nvPr>
            <p:ph type="sldNum" sz="quarter" idx="10"/>
          </p:nvPr>
        </p:nvSpPr>
        <p:spPr/>
        <p:txBody>
          <a:bodyPr/>
          <a:lstStyle/>
          <a:p>
            <a:pPr>
              <a:defRPr/>
            </a:pPr>
            <a:fld id="{765FC353-D049-4E78-9065-E721F9B328DC}" type="slidenum">
              <a:rPr lang="en-US">
                <a:solidFill>
                  <a:prstClr val="black"/>
                </a:solidFill>
                <a:latin typeface="Calibri"/>
              </a:rPr>
              <a:pPr>
                <a:defRPr/>
              </a:pPr>
              <a:t>24</a:t>
            </a:fld>
            <a:endParaRPr lang="en-US">
              <a:solidFill>
                <a:prstClr val="black"/>
              </a:solidFill>
              <a:latin typeface="Calibri"/>
            </a:endParaRPr>
          </a:p>
        </p:txBody>
      </p:sp>
    </p:spTree>
    <p:extLst>
      <p:ext uri="{BB962C8B-B14F-4D97-AF65-F5344CB8AC3E}">
        <p14:creationId xmlns:p14="http://schemas.microsoft.com/office/powerpoint/2010/main" val="4016105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we are very pleased that more, although not yet all, workers in Fruit, </a:t>
            </a:r>
            <a:r>
              <a:rPr lang="en-US" baseline="0" dirty="0" err="1" smtClean="0"/>
              <a:t>Gildan</a:t>
            </a:r>
            <a:r>
              <a:rPr lang="en-US" baseline="0" dirty="0" smtClean="0"/>
              <a:t>, and Hanes suppliers are receiving the wages that they are owed, full compliance will not be assured until these brands sign implementation and verification agreements. </a:t>
            </a:r>
            <a:endParaRPr lang="en-US" dirty="0" smtClean="0"/>
          </a:p>
          <a:p>
            <a:r>
              <a:rPr lang="en-US" dirty="0" smtClean="0"/>
              <a:t>Unfortunately, there</a:t>
            </a:r>
            <a:r>
              <a:rPr lang="en-US" baseline="0" dirty="0" smtClean="0"/>
              <a:t> has been no progress to date regarding back pay. While the law is clear, it is unclear whether the brands will move into compliance on this issue. </a:t>
            </a:r>
          </a:p>
          <a:p>
            <a:r>
              <a:rPr lang="en-US" baseline="0" dirty="0" smtClean="0"/>
              <a:t>Worth noting that a number of factory owners have contacted the WRC directly to discuss the law and the challenges of implementation.  The WRC has agreed to sit down with all stakeholders in Haiti to ensure clarity regarding these standards and regarding how we will be assessing compliance. </a:t>
            </a:r>
          </a:p>
        </p:txBody>
      </p:sp>
      <p:sp>
        <p:nvSpPr>
          <p:cNvPr id="4" name="Slide Number Placeholder 3"/>
          <p:cNvSpPr>
            <a:spLocks noGrp="1"/>
          </p:cNvSpPr>
          <p:nvPr>
            <p:ph type="sldNum" sz="quarter" idx="10"/>
          </p:nvPr>
        </p:nvSpPr>
        <p:spPr/>
        <p:txBody>
          <a:bodyPr/>
          <a:lstStyle/>
          <a:p>
            <a:pPr>
              <a:defRPr/>
            </a:pPr>
            <a:fld id="{765FC353-D049-4E78-9065-E721F9B328DC}" type="slidenum">
              <a:rPr lang="en-US">
                <a:solidFill>
                  <a:prstClr val="black"/>
                </a:solidFill>
                <a:latin typeface="Calibri"/>
              </a:rPr>
              <a:pPr>
                <a:defRPr/>
              </a:pPr>
              <a:t>25</a:t>
            </a:fld>
            <a:endParaRPr lang="en-US">
              <a:solidFill>
                <a:prstClr val="black"/>
              </a:solidFill>
              <a:latin typeface="Calibri"/>
            </a:endParaRPr>
          </a:p>
        </p:txBody>
      </p:sp>
    </p:spTree>
    <p:extLst>
      <p:ext uri="{BB962C8B-B14F-4D97-AF65-F5344CB8AC3E}">
        <p14:creationId xmlns:p14="http://schemas.microsoft.com/office/powerpoint/2010/main" val="1398112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65FC353-D049-4E78-9065-E721F9B328DC}" type="slidenum">
              <a:rPr lang="en-US">
                <a:solidFill>
                  <a:prstClr val="black"/>
                </a:solidFill>
                <a:latin typeface="Calibri"/>
              </a:rPr>
              <a:pPr>
                <a:defRPr/>
              </a:pPr>
              <a:t>26</a:t>
            </a:fld>
            <a:endParaRPr lang="en-US">
              <a:solidFill>
                <a:prstClr val="black"/>
              </a:solidFill>
              <a:latin typeface="Calibri"/>
            </a:endParaRPr>
          </a:p>
        </p:txBody>
      </p:sp>
    </p:spTree>
    <p:extLst>
      <p:ext uri="{BB962C8B-B14F-4D97-AF65-F5344CB8AC3E}">
        <p14:creationId xmlns:p14="http://schemas.microsoft.com/office/powerpoint/2010/main" val="27214541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81DBF9-32AE-9141-8CE0-324F9F42645A}" type="slidenum">
              <a:rPr lang="en-US" sz="1200">
                <a:latin typeface="Calibri" charset="0"/>
              </a:rPr>
              <a:pPr eaLnBrk="1" hangingPunct="1"/>
              <a:t>27</a:t>
            </a:fld>
            <a:endParaRPr lang="en-US" sz="1200" dirty="0">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81DBF9-32AE-9141-8CE0-324F9F42645A}" type="slidenum">
              <a:rPr lang="en-US" sz="1200">
                <a:latin typeface="Calibri" charset="0"/>
              </a:rPr>
              <a:pPr eaLnBrk="1" hangingPunct="1"/>
              <a:t>28</a:t>
            </a:fld>
            <a:endParaRPr lang="en-US" sz="1200" dirty="0">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1"/>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5" name="Rectangle 2"/>
          <p:cNvSpPr>
            <a:spLocks noGrp="1" noChangeArrowheads="1"/>
          </p:cNvSpPr>
          <p:nvPr>
            <p:ph type="body" idx="1"/>
          </p:nvPr>
        </p:nvSpPr>
        <p:spPr>
          <a:xfrm>
            <a:off x="701040" y="4415790"/>
            <a:ext cx="5608320" cy="41833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atin typeface="Times New Roman" charset="0"/>
              <a:ea typeface="MS PGothic"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9" name="Rectangle 2"/>
          <p:cNvSpPr>
            <a:spLocks noGrp="1" noChangeArrowheads="1"/>
          </p:cNvSpPr>
          <p:nvPr>
            <p:ph type="body" idx="1"/>
          </p:nvPr>
        </p:nvSpPr>
        <p:spPr>
          <a:xfrm>
            <a:off x="701040" y="4415790"/>
            <a:ext cx="5608320" cy="41833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atin typeface="Times New Roman" charset="0"/>
              <a:ea typeface="MS PGothic"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1"/>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3" name="Rectangle 2"/>
          <p:cNvSpPr>
            <a:spLocks noGrp="1" noChangeArrowheads="1"/>
          </p:cNvSpPr>
          <p:nvPr>
            <p:ph type="body" idx="1"/>
          </p:nvPr>
        </p:nvSpPr>
        <p:spPr>
          <a:xfrm>
            <a:off x="701040" y="4415790"/>
            <a:ext cx="5608320" cy="41833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atin typeface="Times New Roman" charset="0"/>
              <a:ea typeface="MS PGothic"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1"/>
          <p:cNvSpPr>
            <a:spLocks noGrp="1" noRot="1" noChangeAspect="1" noChangeArrowheads="1" noTextEdit="1"/>
          </p:cNvSpPr>
          <p:nvPr>
            <p:ph type="sldImg"/>
          </p:nvPr>
        </p:nvSpPr>
        <p:spPr>
          <a:xfrm>
            <a:off x="0" y="706438"/>
            <a:ext cx="1588" cy="15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7" name="Rectangle 2"/>
          <p:cNvSpPr>
            <a:spLocks noGrp="1" noChangeArrowheads="1"/>
          </p:cNvSpPr>
          <p:nvPr>
            <p:ph type="body" idx="1"/>
          </p:nvPr>
        </p:nvSpPr>
        <p:spPr>
          <a:xfrm>
            <a:off x="701041" y="4415791"/>
            <a:ext cx="5605074" cy="418015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atin typeface="Times New Roman" charset="0"/>
              <a:ea typeface="MS PGothic"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81DBF9-32AE-9141-8CE0-324F9F42645A}" type="slidenum">
              <a:rPr lang="en-US" sz="1200">
                <a:latin typeface="Calibri" charset="0"/>
              </a:rPr>
              <a:pPr eaLnBrk="1" hangingPunct="1"/>
              <a:t>3</a:t>
            </a:fld>
            <a:endParaRPr lang="en-US" sz="1200" dirty="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1" name="Rectangle 2"/>
          <p:cNvSpPr>
            <a:spLocks noGrp="1" noChangeArrowheads="1"/>
          </p:cNvSpPr>
          <p:nvPr>
            <p:ph type="body" idx="1"/>
          </p:nvPr>
        </p:nvSpPr>
        <p:spPr>
          <a:xfrm>
            <a:off x="701040" y="4415790"/>
            <a:ext cx="5608320" cy="41833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atin typeface="Times New Roman" charset="0"/>
              <a:ea typeface="MS PGothic"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1"/>
          <p:cNvSpPr>
            <a:spLocks noGrp="1" noRot="1" noChangeAspect="1" noChangeArrowheads="1" noTextEdit="1"/>
          </p:cNvSpPr>
          <p:nvPr>
            <p:ph type="sldImg"/>
          </p:nvPr>
        </p:nvSpPr>
        <p:spPr>
          <a:xfrm>
            <a:off x="0" y="706438"/>
            <a:ext cx="1588" cy="15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5" name="Rectangle 2"/>
          <p:cNvSpPr>
            <a:spLocks noGrp="1" noChangeArrowheads="1"/>
          </p:cNvSpPr>
          <p:nvPr>
            <p:ph type="body" idx="1"/>
          </p:nvPr>
        </p:nvSpPr>
        <p:spPr>
          <a:xfrm>
            <a:off x="701041" y="4415791"/>
            <a:ext cx="5605074" cy="418015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atin typeface="Times New Roman" charset="0"/>
              <a:ea typeface="MS PGothic"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1"/>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9" name="Rectangle 2"/>
          <p:cNvSpPr>
            <a:spLocks noGrp="1" noChangeArrowheads="1"/>
          </p:cNvSpPr>
          <p:nvPr>
            <p:ph type="body" idx="1"/>
          </p:nvPr>
        </p:nvSpPr>
        <p:spPr>
          <a:xfrm>
            <a:off x="701040" y="4415790"/>
            <a:ext cx="5608320" cy="41833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atin typeface="Times New Roman" charset="0"/>
              <a:ea typeface="MS PGothic"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1"/>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3" name="Rectangle 2"/>
          <p:cNvSpPr>
            <a:spLocks noGrp="1" noChangeArrowheads="1"/>
          </p:cNvSpPr>
          <p:nvPr>
            <p:ph type="body" idx="1"/>
          </p:nvPr>
        </p:nvSpPr>
        <p:spPr>
          <a:xfrm>
            <a:off x="701040" y="4415790"/>
            <a:ext cx="5608320" cy="41833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atin typeface="Times New Roman" charset="0"/>
              <a:ea typeface="MS PGothic"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1"/>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7" name="Rectangle 2"/>
          <p:cNvSpPr>
            <a:spLocks noGrp="1" noChangeArrowheads="1"/>
          </p:cNvSpPr>
          <p:nvPr>
            <p:ph type="body" idx="1"/>
          </p:nvPr>
        </p:nvSpPr>
        <p:spPr>
          <a:xfrm>
            <a:off x="701040" y="4415790"/>
            <a:ext cx="5608320" cy="41833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atin typeface="Times New Roman" charset="0"/>
              <a:ea typeface="MS PGothic"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1"/>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1" name="Rectangle 2"/>
          <p:cNvSpPr>
            <a:spLocks noGrp="1" noChangeArrowheads="1"/>
          </p:cNvSpPr>
          <p:nvPr>
            <p:ph type="body" idx="1"/>
          </p:nvPr>
        </p:nvSpPr>
        <p:spPr>
          <a:xfrm>
            <a:off x="701040" y="4415790"/>
            <a:ext cx="5608320" cy="41833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atin typeface="Times New Roman" charset="0"/>
              <a:ea typeface="MS PGothic"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1"/>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5" name="Rectangle 2"/>
          <p:cNvSpPr>
            <a:spLocks noGrp="1" noChangeArrowheads="1"/>
          </p:cNvSpPr>
          <p:nvPr>
            <p:ph type="body" idx="1"/>
          </p:nvPr>
        </p:nvSpPr>
        <p:spPr>
          <a:xfrm>
            <a:off x="701040" y="4415790"/>
            <a:ext cx="5608320" cy="41833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atin typeface="Times New Roman" charset="0"/>
              <a:ea typeface="MS PGothic"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1"/>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9" name="Rectangle 2"/>
          <p:cNvSpPr>
            <a:spLocks noGrp="1" noChangeArrowheads="1"/>
          </p:cNvSpPr>
          <p:nvPr>
            <p:ph type="body" idx="1"/>
          </p:nvPr>
        </p:nvSpPr>
        <p:spPr>
          <a:xfrm>
            <a:off x="701040" y="4415790"/>
            <a:ext cx="5608320" cy="41833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atin typeface="Times New Roman" charset="0"/>
              <a:ea typeface="MS PGothic"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1"/>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3" name="Rectangle 2"/>
          <p:cNvSpPr>
            <a:spLocks noGrp="1" noChangeArrowheads="1"/>
          </p:cNvSpPr>
          <p:nvPr>
            <p:ph type="body" idx="1"/>
          </p:nvPr>
        </p:nvSpPr>
        <p:spPr>
          <a:xfrm>
            <a:off x="701040" y="4415790"/>
            <a:ext cx="5608320" cy="41833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atin typeface="Times New Roman" charset="0"/>
              <a:ea typeface="MS PGothic"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1"/>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7" name="Rectangle 2"/>
          <p:cNvSpPr>
            <a:spLocks noGrp="1" noChangeArrowheads="1"/>
          </p:cNvSpPr>
          <p:nvPr>
            <p:ph type="body" idx="1"/>
          </p:nvPr>
        </p:nvSpPr>
        <p:spPr>
          <a:xfrm>
            <a:off x="701040" y="4415790"/>
            <a:ext cx="5608320" cy="41833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atin typeface="Times New Roman" charset="0"/>
              <a:ea typeface="MS PGothic"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638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57066" indent="-291179" eaLnBrk="0" hangingPunct="0">
              <a:defRPr>
                <a:solidFill>
                  <a:schemeClr val="tx1"/>
                </a:solidFill>
                <a:latin typeface="Arial" charset="0"/>
                <a:ea typeface="Arial" charset="0"/>
                <a:cs typeface="Arial" charset="0"/>
              </a:defRPr>
            </a:lvl2pPr>
            <a:lvl3pPr marL="1164717" indent="-232943" eaLnBrk="0" hangingPunct="0">
              <a:defRPr>
                <a:solidFill>
                  <a:schemeClr val="tx1"/>
                </a:solidFill>
                <a:latin typeface="Arial" charset="0"/>
                <a:ea typeface="Arial" charset="0"/>
                <a:cs typeface="Arial" charset="0"/>
              </a:defRPr>
            </a:lvl3pPr>
            <a:lvl4pPr marL="1630604" indent="-232943" eaLnBrk="0" hangingPunct="0">
              <a:defRPr>
                <a:solidFill>
                  <a:schemeClr val="tx1"/>
                </a:solidFill>
                <a:latin typeface="Arial" charset="0"/>
                <a:ea typeface="Arial" charset="0"/>
                <a:cs typeface="Arial" charset="0"/>
              </a:defRPr>
            </a:lvl4pPr>
            <a:lvl5pPr marL="2096491" indent="-232943" eaLnBrk="0" hangingPunct="0">
              <a:defRPr>
                <a:solidFill>
                  <a:schemeClr val="tx1"/>
                </a:solidFill>
                <a:latin typeface="Arial" charset="0"/>
                <a:ea typeface="Arial" charset="0"/>
                <a:cs typeface="Arial" charset="0"/>
              </a:defRPr>
            </a:lvl5pPr>
            <a:lvl6pPr marL="2562377" indent="-232943" eaLnBrk="0" fontAlgn="base" hangingPunct="0">
              <a:spcBef>
                <a:spcPct val="0"/>
              </a:spcBef>
              <a:spcAft>
                <a:spcPct val="0"/>
              </a:spcAft>
              <a:defRPr>
                <a:solidFill>
                  <a:schemeClr val="tx1"/>
                </a:solidFill>
                <a:latin typeface="Arial" charset="0"/>
                <a:ea typeface="Arial" charset="0"/>
                <a:cs typeface="Arial" charset="0"/>
              </a:defRPr>
            </a:lvl6pPr>
            <a:lvl7pPr marL="3028264" indent="-232943" eaLnBrk="0" fontAlgn="base" hangingPunct="0">
              <a:spcBef>
                <a:spcPct val="0"/>
              </a:spcBef>
              <a:spcAft>
                <a:spcPct val="0"/>
              </a:spcAft>
              <a:defRPr>
                <a:solidFill>
                  <a:schemeClr val="tx1"/>
                </a:solidFill>
                <a:latin typeface="Arial" charset="0"/>
                <a:ea typeface="Arial" charset="0"/>
                <a:cs typeface="Arial" charset="0"/>
              </a:defRPr>
            </a:lvl7pPr>
            <a:lvl8pPr marL="3494151" indent="-232943" eaLnBrk="0" fontAlgn="base" hangingPunct="0">
              <a:spcBef>
                <a:spcPct val="0"/>
              </a:spcBef>
              <a:spcAft>
                <a:spcPct val="0"/>
              </a:spcAft>
              <a:defRPr>
                <a:solidFill>
                  <a:schemeClr val="tx1"/>
                </a:solidFill>
                <a:latin typeface="Arial" charset="0"/>
                <a:ea typeface="Arial" charset="0"/>
                <a:cs typeface="Arial" charset="0"/>
              </a:defRPr>
            </a:lvl8pPr>
            <a:lvl9pPr marL="3960038" indent="-232943"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3505EDC-0401-FF41-A0A3-82F86894CA5C}" type="slidenum">
              <a:rPr lang="en-US">
                <a:latin typeface="Calibri" charset="0"/>
              </a:rPr>
              <a:pPr eaLnBrk="1" hangingPunct="1"/>
              <a:t>7</a:t>
            </a:fld>
            <a:endParaRPr lang="en-US">
              <a:latin typeface="Calibri" charset="0"/>
            </a:endParaRPr>
          </a:p>
        </p:txBody>
      </p:sp>
    </p:spTree>
    <p:extLst>
      <p:ext uri="{BB962C8B-B14F-4D97-AF65-F5344CB8AC3E}">
        <p14:creationId xmlns:p14="http://schemas.microsoft.com/office/powerpoint/2010/main" val="17877651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1" name="Rectangle 2"/>
          <p:cNvSpPr>
            <a:spLocks noGrp="1" noChangeArrowheads="1"/>
          </p:cNvSpPr>
          <p:nvPr>
            <p:ph type="body" idx="1"/>
          </p:nvPr>
        </p:nvSpPr>
        <p:spPr>
          <a:xfrm>
            <a:off x="701040" y="4415790"/>
            <a:ext cx="5608320" cy="41833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atin typeface="Times New Roman" charset="0"/>
              <a:ea typeface="MS PGothic"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5" name="Rectangle 2"/>
          <p:cNvSpPr>
            <a:spLocks noGrp="1" noChangeArrowheads="1"/>
          </p:cNvSpPr>
          <p:nvPr>
            <p:ph type="body" idx="1"/>
          </p:nvPr>
        </p:nvSpPr>
        <p:spPr>
          <a:xfrm>
            <a:off x="701040" y="4415790"/>
            <a:ext cx="5608320" cy="41833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atin typeface="Times New Roman" charset="0"/>
              <a:ea typeface="MS PGothic"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1"/>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9" name="Rectangle 2"/>
          <p:cNvSpPr>
            <a:spLocks noGrp="1" noChangeArrowheads="1"/>
          </p:cNvSpPr>
          <p:nvPr>
            <p:ph type="body" idx="1"/>
          </p:nvPr>
        </p:nvSpPr>
        <p:spPr>
          <a:xfrm>
            <a:off x="701040" y="4415790"/>
            <a:ext cx="5608320" cy="41833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atin typeface="Times New Roman" charset="0"/>
              <a:ea typeface="MS PGothic"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3" name="Rectangle 2"/>
          <p:cNvSpPr>
            <a:spLocks noGrp="1" noChangeArrowheads="1"/>
          </p:cNvSpPr>
          <p:nvPr>
            <p:ph type="body" idx="1"/>
          </p:nvPr>
        </p:nvSpPr>
        <p:spPr>
          <a:xfrm>
            <a:off x="701040" y="4415790"/>
            <a:ext cx="5608320" cy="41833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atin typeface="Times New Roman" charset="0"/>
              <a:ea typeface="MS PGothic"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1"/>
          <p:cNvSpPr>
            <a:spLocks noGrp="1" noRot="1" noChangeAspect="1" noChangeArrowheads="1" noTextEdit="1"/>
          </p:cNvSpPr>
          <p:nvPr>
            <p:ph type="sldImg"/>
          </p:nvPr>
        </p:nvSpPr>
        <p:spPr>
          <a:xfrm>
            <a:off x="1181100" y="706438"/>
            <a:ext cx="4648200" cy="34861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7" name="Rectangle 2"/>
          <p:cNvSpPr>
            <a:spLocks noGrp="1" noChangeArrowheads="1"/>
          </p:cNvSpPr>
          <p:nvPr>
            <p:ph type="body" idx="1"/>
          </p:nvPr>
        </p:nvSpPr>
        <p:spPr>
          <a:xfrm>
            <a:off x="701040" y="4415790"/>
            <a:ext cx="5608320" cy="41833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atin typeface="Times New Roman" charset="0"/>
              <a:ea typeface="MS PGothic"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81DBF9-32AE-9141-8CE0-324F9F42645A}" type="slidenum">
              <a:rPr lang="en-US" sz="1200">
                <a:latin typeface="Calibri" charset="0"/>
              </a:rPr>
              <a:pPr eaLnBrk="1" hangingPunct="1"/>
              <a:t>49</a:t>
            </a:fld>
            <a:endParaRPr lang="en-US" sz="1200" dirty="0">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81DBF9-32AE-9141-8CE0-324F9F42645A}" type="slidenum">
              <a:rPr lang="en-US" sz="1200">
                <a:latin typeface="Calibri" charset="0"/>
              </a:rPr>
              <a:pPr eaLnBrk="1" hangingPunct="1"/>
              <a:t>53</a:t>
            </a:fld>
            <a:endParaRPr lang="en-US" sz="1200" dirty="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9E8D03-1169-514C-821D-1D7B308018BD}" type="slidenum">
              <a:rPr lang="en-US" sz="1200">
                <a:latin typeface="Calibri" charset="0"/>
              </a:rPr>
              <a:pPr eaLnBrk="1" hangingPunct="1"/>
              <a:t>8</a:t>
            </a:fld>
            <a:endParaRPr lang="en-US" sz="1200" dirty="0">
              <a:latin typeface="Calibri" charset="0"/>
            </a:endParaRPr>
          </a:p>
        </p:txBody>
      </p:sp>
    </p:spTree>
    <p:extLst>
      <p:ext uri="{BB962C8B-B14F-4D97-AF65-F5344CB8AC3E}">
        <p14:creationId xmlns:p14="http://schemas.microsoft.com/office/powerpoint/2010/main" val="1019025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8FB309-C5AE-5E42-BA59-56566880AF4C}" type="slidenum">
              <a:rPr lang="en-US" sz="1200">
                <a:latin typeface="Calibri" charset="0"/>
              </a:rPr>
              <a:pPr eaLnBrk="1" hangingPunct="1"/>
              <a:t>9</a:t>
            </a:fld>
            <a:endParaRPr lang="en-US" sz="1200" dirty="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81DBF9-32AE-9141-8CE0-324F9F42645A}" type="slidenum">
              <a:rPr lang="en-US" sz="1200">
                <a:latin typeface="Calibri" charset="0"/>
              </a:rPr>
              <a:pPr eaLnBrk="1" hangingPunct="1"/>
              <a:t>10</a:t>
            </a:fld>
            <a:endParaRPr lang="en-US" sz="1200" dirty="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8A03897-7A32-469C-B493-D81ECE5B61D5}" type="slidenum">
              <a:rPr lang="en-US">
                <a:solidFill>
                  <a:prstClr val="black"/>
                </a:solidFill>
                <a:latin typeface="Calibri"/>
              </a:rPr>
              <a:pPr fontAlgn="base">
                <a:spcBef>
                  <a:spcPct val="0"/>
                </a:spcBef>
                <a:spcAft>
                  <a:spcPct val="0"/>
                </a:spcAft>
              </a:pPr>
              <a:t>11</a:t>
            </a:fld>
            <a:endParaRPr lang="en-US">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765FC353-D049-4E78-9065-E721F9B328DC}" type="slidenum">
              <a:rPr lang="en-US">
                <a:solidFill>
                  <a:prstClr val="black"/>
                </a:solidFill>
                <a:latin typeface="Calibri"/>
              </a:rPr>
              <a:pPr>
                <a:defRPr/>
              </a:pPr>
              <a:t>12</a:t>
            </a:fld>
            <a:endParaRPr lang="en-US">
              <a:solidFill>
                <a:prstClr val="black"/>
              </a:solidFill>
              <a:latin typeface="Calibri"/>
            </a:endParaRPr>
          </a:p>
        </p:txBody>
      </p:sp>
    </p:spTree>
    <p:extLst>
      <p:ext uri="{BB962C8B-B14F-4D97-AF65-F5344CB8AC3E}">
        <p14:creationId xmlns:p14="http://schemas.microsoft.com/office/powerpoint/2010/main" val="4383265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E093D14-BB09-B147-9DAF-3F183EE58A5F}" type="datetimeFigureOut">
              <a:rPr lang="en-US"/>
              <a:pPr>
                <a:defRPr/>
              </a:pPr>
              <a:t>6/18/2019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677799-870B-C34B-B393-3590ACD0DB20}" type="slidenum">
              <a:rPr lang="en-US"/>
              <a:pPr>
                <a:defRPr/>
              </a:pPr>
              <a:t>‹#›</a:t>
            </a:fld>
            <a:endParaRPr lang="en-US"/>
          </a:p>
        </p:txBody>
      </p:sp>
      <p:pic>
        <p:nvPicPr>
          <p:cNvPr id="7" name="Picture 5" descr="SweatFreePurchasingConsortium_FINALLOGO.jpg"/>
          <p:cNvPicPr>
            <a:picLocks noChangeAspect="1"/>
          </p:cNvPicPr>
          <p:nvPr userDrawn="1"/>
        </p:nvPicPr>
        <p:blipFill>
          <a:blip r:embed="rId2" cstate="email">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297245" y="6527800"/>
            <a:ext cx="79216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userDrawn="1"/>
        </p:nvPicPr>
        <p:blipFill>
          <a:blip r:embed="rId3" cstate="print"/>
          <a:srcRect l="8955" t="47802" r="17761" b="34782"/>
          <a:stretch>
            <a:fillRect/>
          </a:stretch>
        </p:blipFill>
        <p:spPr bwMode="auto">
          <a:xfrm>
            <a:off x="0" y="0"/>
            <a:ext cx="9144000" cy="1312937"/>
          </a:xfrm>
          <a:prstGeom prst="rect">
            <a:avLst/>
          </a:prstGeom>
          <a:noFill/>
          <a:ln w="9525">
            <a:noFill/>
            <a:miter lim="800000"/>
            <a:headEnd/>
            <a:tailEnd/>
          </a:ln>
        </p:spPr>
      </p:pic>
    </p:spTree>
    <p:extLst>
      <p:ext uri="{BB962C8B-B14F-4D97-AF65-F5344CB8AC3E}">
        <p14:creationId xmlns:p14="http://schemas.microsoft.com/office/powerpoint/2010/main" val="1699100858"/>
      </p:ext>
    </p:extLst>
  </p:cSld>
  <p:clrMapOvr>
    <a:masterClrMapping/>
  </p:clrMapOvr>
  <p:transition spd="slow">
    <p:push/>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4CE41B-71D6-9442-9176-0A3015A62674}" type="datetimeFigureOut">
              <a:rPr lang="en-US"/>
              <a:pPr>
                <a:defRPr/>
              </a:pPr>
              <a:t>6/18/2019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B88949-9861-9E4C-A754-8197988BA2F3}" type="slidenum">
              <a:rPr lang="en-US"/>
              <a:pPr>
                <a:defRPr/>
              </a:pPr>
              <a:t>‹#›</a:t>
            </a:fld>
            <a:endParaRPr lang="en-US"/>
          </a:p>
        </p:txBody>
      </p:sp>
      <p:pic>
        <p:nvPicPr>
          <p:cNvPr id="7" name="Picture 5" descr="SweatFreePurchasingConsortium_FINALLOGO.jpg"/>
          <p:cNvPicPr>
            <a:picLocks noChangeAspect="1"/>
          </p:cNvPicPr>
          <p:nvPr userDrawn="1"/>
        </p:nvPicPr>
        <p:blipFill>
          <a:blip r:embed="rId2" cstate="email">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297245" y="6527800"/>
            <a:ext cx="79216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userDrawn="1"/>
        </p:nvPicPr>
        <p:blipFill>
          <a:blip r:embed="rId3" cstate="print"/>
          <a:srcRect l="8955" t="47802" r="17761" b="34782"/>
          <a:stretch>
            <a:fillRect/>
          </a:stretch>
        </p:blipFill>
        <p:spPr bwMode="auto">
          <a:xfrm>
            <a:off x="0" y="0"/>
            <a:ext cx="9144000" cy="1312937"/>
          </a:xfrm>
          <a:prstGeom prst="rect">
            <a:avLst/>
          </a:prstGeom>
          <a:noFill/>
          <a:ln w="9525">
            <a:noFill/>
            <a:miter lim="800000"/>
            <a:headEnd/>
            <a:tailEnd/>
          </a:ln>
        </p:spPr>
      </p:pic>
    </p:spTree>
    <p:extLst>
      <p:ext uri="{BB962C8B-B14F-4D97-AF65-F5344CB8AC3E}">
        <p14:creationId xmlns:p14="http://schemas.microsoft.com/office/powerpoint/2010/main" val="156159981"/>
      </p:ext>
    </p:extLst>
  </p:cSld>
  <p:clrMapOvr>
    <a:masterClrMapping/>
  </p:clrMapOvr>
  <p:transition spd="slow">
    <p:push/>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B9C9933-9E80-364D-9AE4-306A3BE5575E}" type="datetimeFigureOut">
              <a:rPr lang="en-US"/>
              <a:pPr>
                <a:defRPr/>
              </a:pPr>
              <a:t>6/18/2019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7B0ABF-8BAB-E444-A617-262ECC01913F}" type="slidenum">
              <a:rPr lang="en-US"/>
              <a:pPr>
                <a:defRPr/>
              </a:pPr>
              <a:t>‹#›</a:t>
            </a:fld>
            <a:endParaRPr lang="en-US"/>
          </a:p>
        </p:txBody>
      </p:sp>
      <p:pic>
        <p:nvPicPr>
          <p:cNvPr id="7" name="Picture 5" descr="SweatFreePurchasingConsortium_FINALLOGO.jpg"/>
          <p:cNvPicPr>
            <a:picLocks noChangeAspect="1"/>
          </p:cNvPicPr>
          <p:nvPr userDrawn="1"/>
        </p:nvPicPr>
        <p:blipFill>
          <a:blip r:embed="rId2" cstate="email">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297245" y="6527800"/>
            <a:ext cx="79216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userDrawn="1"/>
        </p:nvPicPr>
        <p:blipFill>
          <a:blip r:embed="rId3" cstate="print"/>
          <a:srcRect l="8955" t="47802" r="17761" b="34782"/>
          <a:stretch>
            <a:fillRect/>
          </a:stretch>
        </p:blipFill>
        <p:spPr bwMode="auto">
          <a:xfrm>
            <a:off x="0" y="0"/>
            <a:ext cx="9144000" cy="1312937"/>
          </a:xfrm>
          <a:prstGeom prst="rect">
            <a:avLst/>
          </a:prstGeom>
          <a:noFill/>
          <a:ln w="9525">
            <a:noFill/>
            <a:miter lim="800000"/>
            <a:headEnd/>
            <a:tailEnd/>
          </a:ln>
        </p:spPr>
      </p:pic>
    </p:spTree>
    <p:extLst>
      <p:ext uri="{BB962C8B-B14F-4D97-AF65-F5344CB8AC3E}">
        <p14:creationId xmlns:p14="http://schemas.microsoft.com/office/powerpoint/2010/main" val="712225910"/>
      </p:ext>
    </p:extLst>
  </p:cSld>
  <p:clrMapOvr>
    <a:masterClrMapping/>
  </p:clrMapOvr>
  <p:transition spd="slow">
    <p:push/>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bg2">
                    <a:lumMod val="25000"/>
                  </a:schemeClr>
                </a:solidFill>
                <a:effectLst>
                  <a:outerShdw blurRad="38100" dist="25400" dir="5400000" algn="tl" rotWithShape="0">
                    <a:srgbClr val="000000">
                      <a:alpha val="43000"/>
                    </a:srgbClr>
                  </a:outerShdw>
                </a:effectLst>
                <a:latin typeface="+mj-lt"/>
                <a:ea typeface="+mj-ea"/>
                <a:cs typeface="+mj-cs"/>
              </a:defRPr>
            </a:lvl1pPr>
          </a:lstStyle>
          <a:p>
            <a:r>
              <a:rPr lang="en-US" dirty="0" smtClean="0"/>
              <a:t>Click to edit Master title style</a:t>
            </a:r>
            <a:endParaRPr lang="en-US" dirty="0"/>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
        <p:nvSpPr>
          <p:cNvPr id="4" name="Footer Placeholder 18"/>
          <p:cNvSpPr>
            <a:spLocks noGrp="1"/>
          </p:cNvSpPr>
          <p:nvPr>
            <p:ph type="ftr" sz="quarter" idx="10"/>
          </p:nvPr>
        </p:nvSpPr>
        <p:spPr>
          <a:xfrm>
            <a:off x="2667000" y="6356350"/>
            <a:ext cx="3352800" cy="365125"/>
          </a:xfrm>
          <a:prstGeom prst="rect">
            <a:avLst/>
          </a:prstGeom>
        </p:spPr>
        <p:txBody>
          <a:bodyPr/>
          <a:lstStyle>
            <a:lvl1pPr fontAlgn="auto">
              <a:spcBef>
                <a:spcPts val="0"/>
              </a:spcBef>
              <a:spcAft>
                <a:spcPts val="0"/>
              </a:spcAft>
              <a:defRPr>
                <a:latin typeface="+mn-lt"/>
              </a:defRPr>
            </a:lvl1pPr>
          </a:lstStyle>
          <a:p>
            <a:pPr>
              <a:defRPr/>
            </a:pPr>
            <a:endParaRPr lang="en-US">
              <a:solidFill>
                <a:prstClr val="black"/>
              </a:solidFill>
              <a:latin typeface="Cambria"/>
              <a:ea typeface="+mn-ea"/>
              <a:cs typeface="+mn-cs"/>
            </a:endParaRPr>
          </a:p>
        </p:txBody>
      </p:sp>
      <p:sp>
        <p:nvSpPr>
          <p:cNvPr id="5" name="Slide Number Placeholder 26"/>
          <p:cNvSpPr>
            <a:spLocks noGrp="1"/>
          </p:cNvSpPr>
          <p:nvPr>
            <p:ph type="sldNum" sz="quarter" idx="11"/>
          </p:nvPr>
        </p:nvSpPr>
        <p:spPr/>
        <p:txBody>
          <a:bodyPr/>
          <a:lstStyle>
            <a:lvl1pPr>
              <a:defRPr/>
            </a:lvl1pPr>
          </a:lstStyle>
          <a:p>
            <a:pPr>
              <a:defRPr/>
            </a:pPr>
            <a:fld id="{72D02B1A-6B57-45F5-A2C9-9AD029E2A2B7}" type="slidenum">
              <a:rPr lang="en-US">
                <a:solidFill>
                  <a:srgbClr val="242852">
                    <a:shade val="90000"/>
                  </a:srgbClr>
                </a:solidFill>
                <a:latin typeface="Cambria"/>
              </a:rPr>
              <a:pPr>
                <a:defRPr/>
              </a:pPr>
              <a:t>‹#›</a:t>
            </a:fld>
            <a:endParaRPr lang="en-US">
              <a:solidFill>
                <a:srgbClr val="242852">
                  <a:shade val="90000"/>
                </a:srgbClr>
              </a:solidFill>
              <a:latin typeface="Cambria"/>
            </a:endParaRP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a:xfrm>
            <a:off x="2667000" y="6356350"/>
            <a:ext cx="3352800" cy="365125"/>
          </a:xfrm>
          <a:prstGeom prst="rect">
            <a:avLst/>
          </a:prstGeom>
        </p:spPr>
        <p:txBody>
          <a:bodyPr/>
          <a:lstStyle>
            <a:lvl1pPr fontAlgn="auto">
              <a:spcBef>
                <a:spcPts val="0"/>
              </a:spcBef>
              <a:spcAft>
                <a:spcPts val="0"/>
              </a:spcAft>
              <a:defRPr>
                <a:latin typeface="+mn-lt"/>
              </a:defRPr>
            </a:lvl1pPr>
          </a:lstStyle>
          <a:p>
            <a:pPr>
              <a:defRPr/>
            </a:pPr>
            <a:endParaRPr lang="en-US">
              <a:solidFill>
                <a:prstClr val="black"/>
              </a:solidFill>
              <a:latin typeface="Cambria"/>
              <a:ea typeface="+mn-ea"/>
              <a:cs typeface="+mn-cs"/>
            </a:endParaRPr>
          </a:p>
        </p:txBody>
      </p:sp>
      <p:sp>
        <p:nvSpPr>
          <p:cNvPr id="5" name="Slide Number Placeholder 5"/>
          <p:cNvSpPr>
            <a:spLocks noGrp="1"/>
          </p:cNvSpPr>
          <p:nvPr>
            <p:ph type="sldNum" sz="quarter" idx="11"/>
          </p:nvPr>
        </p:nvSpPr>
        <p:spPr/>
        <p:txBody>
          <a:bodyPr/>
          <a:lstStyle>
            <a:lvl1pPr>
              <a:defRPr/>
            </a:lvl1pPr>
          </a:lstStyle>
          <a:p>
            <a:pPr>
              <a:defRPr/>
            </a:pPr>
            <a:fld id="{D0A90F7B-49F7-4BA9-A544-F6692A3405D8}" type="slidenum">
              <a:rPr lang="en-US">
                <a:solidFill>
                  <a:srgbClr val="242852">
                    <a:shade val="90000"/>
                  </a:srgbClr>
                </a:solidFill>
                <a:latin typeface="Cambria"/>
              </a:rPr>
              <a:pPr>
                <a:defRPr/>
              </a:pPr>
              <a:t>‹#›</a:t>
            </a:fld>
            <a:endParaRPr lang="en-US">
              <a:solidFill>
                <a:srgbClr val="242852">
                  <a:shade val="90000"/>
                </a:srgbClr>
              </a:solidFill>
              <a:latin typeface="Cambria"/>
            </a:endParaRP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5"/>
          <p:cNvSpPr>
            <a:spLocks noGrp="1"/>
          </p:cNvSpPr>
          <p:nvPr>
            <p:ph type="ftr" sz="quarter" idx="10"/>
          </p:nvPr>
        </p:nvSpPr>
        <p:spPr>
          <a:xfrm>
            <a:off x="2667000" y="6356350"/>
            <a:ext cx="3352800" cy="365125"/>
          </a:xfrm>
          <a:prstGeom prst="rect">
            <a:avLst/>
          </a:prstGeom>
        </p:spPr>
        <p:txBody>
          <a:bodyPr/>
          <a:lstStyle>
            <a:lvl1pPr fontAlgn="auto">
              <a:spcBef>
                <a:spcPts val="0"/>
              </a:spcBef>
              <a:spcAft>
                <a:spcPts val="0"/>
              </a:spcAft>
              <a:defRPr>
                <a:latin typeface="+mn-lt"/>
              </a:defRPr>
            </a:lvl1pPr>
          </a:lstStyle>
          <a:p>
            <a:pPr>
              <a:defRPr/>
            </a:pPr>
            <a:endParaRPr lang="en-US">
              <a:solidFill>
                <a:prstClr val="black"/>
              </a:solidFill>
              <a:latin typeface="Cambria"/>
              <a:ea typeface="+mn-ea"/>
              <a:cs typeface="+mn-cs"/>
            </a:endParaRPr>
          </a:p>
        </p:txBody>
      </p:sp>
      <p:sp>
        <p:nvSpPr>
          <p:cNvPr id="6" name="Slide Number Placeholder 6"/>
          <p:cNvSpPr>
            <a:spLocks noGrp="1"/>
          </p:cNvSpPr>
          <p:nvPr>
            <p:ph type="sldNum" sz="quarter" idx="11"/>
          </p:nvPr>
        </p:nvSpPr>
        <p:spPr/>
        <p:txBody>
          <a:bodyPr/>
          <a:lstStyle>
            <a:lvl1pPr>
              <a:defRPr/>
            </a:lvl1pPr>
          </a:lstStyle>
          <a:p>
            <a:pPr>
              <a:defRPr/>
            </a:pPr>
            <a:fld id="{5A4040A2-9015-47E0-A7E9-9EBED218E484}" type="slidenum">
              <a:rPr lang="en-US">
                <a:solidFill>
                  <a:srgbClr val="242852">
                    <a:shade val="90000"/>
                  </a:srgbClr>
                </a:solidFill>
                <a:latin typeface="Cambria"/>
              </a:rPr>
              <a:pPr>
                <a:defRPr/>
              </a:pPr>
              <a:t>‹#›</a:t>
            </a:fld>
            <a:endParaRPr lang="en-US">
              <a:solidFill>
                <a:srgbClr val="242852">
                  <a:shade val="90000"/>
                </a:srgbClr>
              </a:solidFill>
              <a:latin typeface="Cambria"/>
            </a:endParaRP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7"/>
          <p:cNvSpPr>
            <a:spLocks noGrp="1"/>
          </p:cNvSpPr>
          <p:nvPr>
            <p:ph type="ftr" sz="quarter" idx="10"/>
          </p:nvPr>
        </p:nvSpPr>
        <p:spPr>
          <a:xfrm>
            <a:off x="2667000" y="6356350"/>
            <a:ext cx="3352800" cy="365125"/>
          </a:xfrm>
          <a:prstGeom prst="rect">
            <a:avLst/>
          </a:prstGeom>
        </p:spPr>
        <p:txBody>
          <a:bodyPr/>
          <a:lstStyle>
            <a:lvl1pPr fontAlgn="auto">
              <a:spcBef>
                <a:spcPts val="0"/>
              </a:spcBef>
              <a:spcAft>
                <a:spcPts val="0"/>
              </a:spcAft>
              <a:defRPr>
                <a:latin typeface="+mn-lt"/>
              </a:defRPr>
            </a:lvl1pPr>
          </a:lstStyle>
          <a:p>
            <a:pPr>
              <a:defRPr/>
            </a:pPr>
            <a:endParaRPr lang="en-US">
              <a:solidFill>
                <a:prstClr val="black"/>
              </a:solidFill>
              <a:latin typeface="Cambria"/>
              <a:ea typeface="+mn-ea"/>
              <a:cs typeface="+mn-cs"/>
            </a:endParaRPr>
          </a:p>
        </p:txBody>
      </p:sp>
      <p:sp>
        <p:nvSpPr>
          <p:cNvPr id="8" name="Slide Number Placeholder 8"/>
          <p:cNvSpPr>
            <a:spLocks noGrp="1"/>
          </p:cNvSpPr>
          <p:nvPr>
            <p:ph type="sldNum" sz="quarter" idx="11"/>
          </p:nvPr>
        </p:nvSpPr>
        <p:spPr/>
        <p:txBody>
          <a:bodyPr/>
          <a:lstStyle>
            <a:lvl1pPr>
              <a:defRPr/>
            </a:lvl1pPr>
          </a:lstStyle>
          <a:p>
            <a:pPr>
              <a:defRPr/>
            </a:pPr>
            <a:fld id="{019D23C2-6B46-4E09-A9D9-8B53BB42A8FE}" type="slidenum">
              <a:rPr lang="en-US">
                <a:solidFill>
                  <a:srgbClr val="242852">
                    <a:shade val="90000"/>
                  </a:srgbClr>
                </a:solidFill>
                <a:latin typeface="Cambria"/>
              </a:rPr>
              <a:pPr>
                <a:defRPr/>
              </a:pPr>
              <a:t>‹#›</a:t>
            </a:fld>
            <a:endParaRPr lang="en-US">
              <a:solidFill>
                <a:srgbClr val="242852">
                  <a:shade val="90000"/>
                </a:srgbClr>
              </a:solidFill>
              <a:latin typeface="Cambria"/>
            </a:endParaRP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Footer Placeholder 3"/>
          <p:cNvSpPr>
            <a:spLocks noGrp="1"/>
          </p:cNvSpPr>
          <p:nvPr>
            <p:ph type="ftr" sz="quarter" idx="10"/>
          </p:nvPr>
        </p:nvSpPr>
        <p:spPr>
          <a:xfrm>
            <a:off x="2667000" y="6356350"/>
            <a:ext cx="3352800" cy="365125"/>
          </a:xfrm>
          <a:prstGeom prst="rect">
            <a:avLst/>
          </a:prstGeom>
        </p:spPr>
        <p:txBody>
          <a:bodyPr/>
          <a:lstStyle>
            <a:lvl1pPr fontAlgn="auto">
              <a:spcBef>
                <a:spcPts val="0"/>
              </a:spcBef>
              <a:spcAft>
                <a:spcPts val="0"/>
              </a:spcAft>
              <a:defRPr>
                <a:latin typeface="+mn-lt"/>
              </a:defRPr>
            </a:lvl1pPr>
          </a:lstStyle>
          <a:p>
            <a:pPr>
              <a:defRPr/>
            </a:pPr>
            <a:endParaRPr lang="en-US">
              <a:solidFill>
                <a:prstClr val="black"/>
              </a:solidFill>
              <a:latin typeface="Cambria"/>
              <a:ea typeface="+mn-ea"/>
              <a:cs typeface="+mn-cs"/>
            </a:endParaRPr>
          </a:p>
        </p:txBody>
      </p:sp>
      <p:sp>
        <p:nvSpPr>
          <p:cNvPr id="4" name="Slide Number Placeholder 4"/>
          <p:cNvSpPr>
            <a:spLocks noGrp="1"/>
          </p:cNvSpPr>
          <p:nvPr>
            <p:ph type="sldNum" sz="quarter" idx="11"/>
          </p:nvPr>
        </p:nvSpPr>
        <p:spPr/>
        <p:txBody>
          <a:bodyPr/>
          <a:lstStyle>
            <a:lvl1pPr>
              <a:defRPr/>
            </a:lvl1pPr>
          </a:lstStyle>
          <a:p>
            <a:pPr>
              <a:defRPr/>
            </a:pPr>
            <a:fld id="{C48847CE-39D2-4D2C-8B99-8F53586012A5}" type="slidenum">
              <a:rPr lang="en-US">
                <a:solidFill>
                  <a:srgbClr val="242852">
                    <a:shade val="90000"/>
                  </a:srgbClr>
                </a:solidFill>
                <a:latin typeface="Cambria"/>
              </a:rPr>
              <a:pPr>
                <a:defRPr/>
              </a:pPr>
              <a:t>‹#›</a:t>
            </a:fld>
            <a:endParaRPr lang="en-US">
              <a:solidFill>
                <a:srgbClr val="242852">
                  <a:shade val="90000"/>
                </a:srgbClr>
              </a:solidFill>
              <a:latin typeface="Cambria"/>
            </a:endParaRP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a:xfrm>
            <a:off x="2667000" y="6356350"/>
            <a:ext cx="3352800" cy="365125"/>
          </a:xfrm>
          <a:prstGeom prst="rect">
            <a:avLst/>
          </a:prstGeom>
        </p:spPr>
        <p:txBody>
          <a:bodyPr/>
          <a:lstStyle>
            <a:lvl1pPr fontAlgn="auto">
              <a:spcBef>
                <a:spcPts val="0"/>
              </a:spcBef>
              <a:spcAft>
                <a:spcPts val="0"/>
              </a:spcAft>
              <a:defRPr>
                <a:latin typeface="+mn-lt"/>
              </a:defRPr>
            </a:lvl1pPr>
          </a:lstStyle>
          <a:p>
            <a:pPr>
              <a:defRPr/>
            </a:pPr>
            <a:endParaRPr lang="en-US">
              <a:solidFill>
                <a:prstClr val="black"/>
              </a:solidFill>
              <a:latin typeface="Cambria"/>
              <a:ea typeface="+mn-ea"/>
              <a:cs typeface="+mn-cs"/>
            </a:endParaRPr>
          </a:p>
        </p:txBody>
      </p:sp>
      <p:sp>
        <p:nvSpPr>
          <p:cNvPr id="3" name="Slide Number Placeholder 3"/>
          <p:cNvSpPr>
            <a:spLocks noGrp="1"/>
          </p:cNvSpPr>
          <p:nvPr>
            <p:ph type="sldNum" sz="quarter" idx="11"/>
          </p:nvPr>
        </p:nvSpPr>
        <p:spPr/>
        <p:txBody>
          <a:bodyPr/>
          <a:lstStyle>
            <a:lvl1pPr>
              <a:defRPr/>
            </a:lvl1pPr>
          </a:lstStyle>
          <a:p>
            <a:pPr>
              <a:defRPr/>
            </a:pPr>
            <a:fld id="{0B3FBCB2-4ECD-4DFE-BD98-EA39222D8D3D}" type="slidenum">
              <a:rPr lang="en-US">
                <a:solidFill>
                  <a:srgbClr val="242852">
                    <a:shade val="90000"/>
                  </a:srgbClr>
                </a:solidFill>
                <a:latin typeface="Cambria"/>
              </a:rPr>
              <a:pPr>
                <a:defRPr/>
              </a:pPr>
              <a:t>‹#›</a:t>
            </a:fld>
            <a:endParaRPr lang="en-US">
              <a:solidFill>
                <a:srgbClr val="242852">
                  <a:shade val="90000"/>
                </a:srgbClr>
              </a:solidFill>
              <a:latin typeface="Cambria"/>
            </a:endParaRP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A4FCDCC0-E1EA-46B6-BE8E-C20A50F63C87}" type="datetimeFigureOut">
              <a:rPr lang="en-US">
                <a:solidFill>
                  <a:prstClr val="black"/>
                </a:solidFill>
                <a:latin typeface="Cambria"/>
                <a:ea typeface="+mn-ea"/>
                <a:cs typeface="+mn-cs"/>
              </a:rPr>
              <a:pPr>
                <a:defRPr/>
              </a:pPr>
              <a:t>6/18/2019</a:t>
            </a:fld>
            <a:endParaRPr lang="en-US">
              <a:solidFill>
                <a:prstClr val="black"/>
              </a:solidFill>
              <a:latin typeface="Cambria"/>
              <a:ea typeface="+mn-ea"/>
              <a:cs typeface="+mn-cs"/>
            </a:endParaRPr>
          </a:p>
        </p:txBody>
      </p:sp>
      <p:sp>
        <p:nvSpPr>
          <p:cNvPr id="6" name="Footer Placeholder 5"/>
          <p:cNvSpPr>
            <a:spLocks noGrp="1"/>
          </p:cNvSpPr>
          <p:nvPr>
            <p:ph type="ftr" sz="quarter" idx="11"/>
          </p:nvPr>
        </p:nvSpPr>
        <p:spPr>
          <a:xfrm>
            <a:off x="2667000" y="6356350"/>
            <a:ext cx="3352800" cy="365125"/>
          </a:xfrm>
          <a:prstGeom prst="rect">
            <a:avLst/>
          </a:prstGeom>
        </p:spPr>
        <p:txBody>
          <a:bodyPr/>
          <a:lstStyle>
            <a:lvl1pPr fontAlgn="auto">
              <a:spcBef>
                <a:spcPts val="0"/>
              </a:spcBef>
              <a:spcAft>
                <a:spcPts val="0"/>
              </a:spcAft>
              <a:defRPr>
                <a:latin typeface="+mn-lt"/>
              </a:defRPr>
            </a:lvl1pPr>
          </a:lstStyle>
          <a:p>
            <a:pPr>
              <a:defRPr/>
            </a:pPr>
            <a:endParaRPr lang="en-US">
              <a:solidFill>
                <a:prstClr val="black"/>
              </a:solidFill>
              <a:latin typeface="Cambria"/>
              <a:ea typeface="+mn-ea"/>
              <a:cs typeface="+mn-cs"/>
            </a:endParaRPr>
          </a:p>
        </p:txBody>
      </p:sp>
      <p:sp>
        <p:nvSpPr>
          <p:cNvPr id="7" name="Slide Number Placeholder 6"/>
          <p:cNvSpPr>
            <a:spLocks noGrp="1"/>
          </p:cNvSpPr>
          <p:nvPr>
            <p:ph type="sldNum" sz="quarter" idx="12"/>
          </p:nvPr>
        </p:nvSpPr>
        <p:spPr/>
        <p:txBody>
          <a:bodyPr/>
          <a:lstStyle>
            <a:lvl1pPr>
              <a:defRPr/>
            </a:lvl1pPr>
          </a:lstStyle>
          <a:p>
            <a:pPr>
              <a:defRPr/>
            </a:pPr>
            <a:fld id="{EC4B4BA9-F1D7-496D-96E8-7FD0BBFA0E21}" type="slidenum">
              <a:rPr lang="en-US">
                <a:solidFill>
                  <a:srgbClr val="242852">
                    <a:shade val="90000"/>
                  </a:srgbClr>
                </a:solidFill>
                <a:latin typeface="Cambria"/>
              </a:rPr>
              <a:pPr>
                <a:defRPr/>
              </a:pPr>
              <a:t>‹#›</a:t>
            </a:fld>
            <a:endParaRPr lang="en-US">
              <a:solidFill>
                <a:srgbClr val="242852">
                  <a:shade val="90000"/>
                </a:srgbClr>
              </a:solidFill>
              <a:latin typeface="Cambria"/>
            </a:endParaRP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8"/>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mbria"/>
            </a:endParaRPr>
          </a:p>
        </p:txBody>
      </p:sp>
      <p:sp>
        <p:nvSpPr>
          <p:cNvPr id="6" name="Right Triangle 11"/>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latin typeface="Cambria"/>
            </a:endParaRPr>
          </a:p>
        </p:txBody>
      </p:sp>
      <p:sp>
        <p:nvSpPr>
          <p:cNvPr id="7"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ambria"/>
              <a:ea typeface="+mn-ea"/>
              <a:cs typeface="+mn-cs"/>
            </a:endParaRPr>
          </a:p>
        </p:txBody>
      </p:sp>
      <p:sp>
        <p:nvSpPr>
          <p:cNvPr id="8"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ambria"/>
              <a:ea typeface="+mn-ea"/>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2A2AC907-73D8-4892-9985-85CBE12102B6}" type="datetimeFigureOut">
              <a:rPr lang="en-US">
                <a:solidFill>
                  <a:prstClr val="black"/>
                </a:solidFill>
                <a:latin typeface="Cambria"/>
                <a:ea typeface="+mn-ea"/>
                <a:cs typeface="+mn-cs"/>
              </a:rPr>
              <a:pPr>
                <a:defRPr/>
              </a:pPr>
              <a:t>6/18/2019</a:t>
            </a:fld>
            <a:endParaRPr lang="en-US">
              <a:solidFill>
                <a:prstClr val="black"/>
              </a:solidFill>
              <a:latin typeface="Cambria"/>
              <a:ea typeface="+mn-ea"/>
              <a:cs typeface="+mn-cs"/>
            </a:endParaRPr>
          </a:p>
        </p:txBody>
      </p:sp>
      <p:sp>
        <p:nvSpPr>
          <p:cNvPr id="10" name="Footer Placeholder 5"/>
          <p:cNvSpPr>
            <a:spLocks noGrp="1"/>
          </p:cNvSpPr>
          <p:nvPr>
            <p:ph type="ftr" sz="quarter" idx="11"/>
          </p:nvPr>
        </p:nvSpPr>
        <p:spPr>
          <a:xfrm>
            <a:off x="2667000" y="6356350"/>
            <a:ext cx="3352800" cy="365125"/>
          </a:xfrm>
          <a:prstGeom prst="rect">
            <a:avLst/>
          </a:prstGeom>
        </p:spPr>
        <p:txBody>
          <a:bodyPr/>
          <a:lstStyle>
            <a:lvl1pPr fontAlgn="auto">
              <a:spcBef>
                <a:spcPts val="0"/>
              </a:spcBef>
              <a:spcAft>
                <a:spcPts val="0"/>
              </a:spcAft>
              <a:defRPr>
                <a:latin typeface="+mn-lt"/>
              </a:defRPr>
            </a:lvl1pPr>
          </a:lstStyle>
          <a:p>
            <a:pPr>
              <a:defRPr/>
            </a:pPr>
            <a:endParaRPr lang="en-US">
              <a:solidFill>
                <a:prstClr val="black"/>
              </a:solidFill>
              <a:latin typeface="Cambria"/>
              <a:ea typeface="+mn-ea"/>
              <a:cs typeface="+mn-cs"/>
            </a:endParaRPr>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pPr>
              <a:defRPr/>
            </a:pPr>
            <a:fld id="{AF5AE18C-6608-4690-A1DF-FB950053AE17}" type="slidenum">
              <a:rPr lang="en-US">
                <a:solidFill>
                  <a:srgbClr val="242852">
                    <a:shade val="90000"/>
                  </a:srgbClr>
                </a:solidFill>
                <a:latin typeface="Cambria"/>
              </a:rPr>
              <a:pPr>
                <a:defRPr/>
              </a:pPr>
              <a:t>‹#›</a:t>
            </a:fld>
            <a:endParaRPr lang="en-US">
              <a:solidFill>
                <a:srgbClr val="242852">
                  <a:shade val="90000"/>
                </a:srgbClr>
              </a:solidFill>
              <a:latin typeface="Cambri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2A52EF0-9A7B-2E49-9531-77BEC361AECB}" type="datetimeFigureOut">
              <a:rPr lang="en-US"/>
              <a:pPr>
                <a:defRPr/>
              </a:pPr>
              <a:t>6/18/2019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0DA572-4349-664D-80FB-2C08ABBC82D1}" type="slidenum">
              <a:rPr lang="en-US"/>
              <a:pPr>
                <a:defRPr/>
              </a:pPr>
              <a:t>‹#›</a:t>
            </a:fld>
            <a:endParaRPr lang="en-US"/>
          </a:p>
        </p:txBody>
      </p:sp>
      <p:pic>
        <p:nvPicPr>
          <p:cNvPr id="7" name="Picture 5" descr="SweatFreePurchasingConsortium_FINALLOGO.jpg"/>
          <p:cNvPicPr>
            <a:picLocks noChangeAspect="1"/>
          </p:cNvPicPr>
          <p:nvPr userDrawn="1"/>
        </p:nvPicPr>
        <p:blipFill>
          <a:blip r:embed="rId2" cstate="email">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297245" y="6527800"/>
            <a:ext cx="79216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userDrawn="1"/>
        </p:nvPicPr>
        <p:blipFill>
          <a:blip r:embed="rId3" cstate="print"/>
          <a:srcRect l="8955" t="47802" r="17761" b="34782"/>
          <a:stretch>
            <a:fillRect/>
          </a:stretch>
        </p:blipFill>
        <p:spPr bwMode="auto">
          <a:xfrm>
            <a:off x="0" y="0"/>
            <a:ext cx="9144000" cy="1312937"/>
          </a:xfrm>
          <a:prstGeom prst="rect">
            <a:avLst/>
          </a:prstGeom>
          <a:noFill/>
          <a:ln w="9525">
            <a:noFill/>
            <a:miter lim="800000"/>
            <a:headEnd/>
            <a:tailEnd/>
          </a:ln>
        </p:spPr>
      </p:pic>
    </p:spTree>
    <p:extLst>
      <p:ext uri="{BB962C8B-B14F-4D97-AF65-F5344CB8AC3E}">
        <p14:creationId xmlns:p14="http://schemas.microsoft.com/office/powerpoint/2010/main" val="142046874"/>
      </p:ext>
    </p:extLst>
  </p:cSld>
  <p:clrMapOvr>
    <a:masterClrMapping/>
  </p:clrMapOvr>
  <p:transition spd="slow">
    <p:push/>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08F402B2-DC89-45DB-91A6-D3C7611C99A1}" type="datetimeFigureOut">
              <a:rPr lang="en-US">
                <a:solidFill>
                  <a:prstClr val="black"/>
                </a:solidFill>
                <a:latin typeface="Cambria"/>
                <a:ea typeface="+mn-ea"/>
                <a:cs typeface="+mn-cs"/>
              </a:rPr>
              <a:pPr>
                <a:defRPr/>
              </a:pPr>
              <a:t>6/18/2019</a:t>
            </a:fld>
            <a:endParaRPr lang="en-US">
              <a:solidFill>
                <a:prstClr val="black"/>
              </a:solidFill>
              <a:latin typeface="Cambria"/>
              <a:ea typeface="+mn-ea"/>
              <a:cs typeface="+mn-cs"/>
            </a:endParaRPr>
          </a:p>
        </p:txBody>
      </p:sp>
      <p:sp>
        <p:nvSpPr>
          <p:cNvPr id="5" name="Footer Placeholder 4"/>
          <p:cNvSpPr>
            <a:spLocks noGrp="1"/>
          </p:cNvSpPr>
          <p:nvPr>
            <p:ph type="ftr" sz="quarter" idx="11"/>
          </p:nvPr>
        </p:nvSpPr>
        <p:spPr>
          <a:xfrm>
            <a:off x="2667000" y="6356350"/>
            <a:ext cx="3352800" cy="365125"/>
          </a:xfrm>
          <a:prstGeom prst="rect">
            <a:avLst/>
          </a:prstGeom>
        </p:spPr>
        <p:txBody>
          <a:bodyPr/>
          <a:lstStyle>
            <a:lvl1pPr fontAlgn="auto">
              <a:spcBef>
                <a:spcPts val="0"/>
              </a:spcBef>
              <a:spcAft>
                <a:spcPts val="0"/>
              </a:spcAft>
              <a:defRPr>
                <a:latin typeface="+mn-lt"/>
              </a:defRPr>
            </a:lvl1pPr>
          </a:lstStyle>
          <a:p>
            <a:pPr>
              <a:defRPr/>
            </a:pPr>
            <a:endParaRPr lang="en-US">
              <a:solidFill>
                <a:prstClr val="black"/>
              </a:solidFill>
              <a:latin typeface="Cambria"/>
              <a:ea typeface="+mn-ea"/>
              <a:cs typeface="+mn-cs"/>
            </a:endParaRPr>
          </a:p>
        </p:txBody>
      </p:sp>
      <p:sp>
        <p:nvSpPr>
          <p:cNvPr id="6" name="Slide Number Placeholder 5"/>
          <p:cNvSpPr>
            <a:spLocks noGrp="1"/>
          </p:cNvSpPr>
          <p:nvPr>
            <p:ph type="sldNum" sz="quarter" idx="12"/>
          </p:nvPr>
        </p:nvSpPr>
        <p:spPr/>
        <p:txBody>
          <a:bodyPr/>
          <a:lstStyle>
            <a:lvl1pPr>
              <a:defRPr/>
            </a:lvl1pPr>
          </a:lstStyle>
          <a:p>
            <a:pPr>
              <a:defRPr/>
            </a:pPr>
            <a:fld id="{0B75084E-9AAD-4BE2-BF32-C2CD81CF77C7}" type="slidenum">
              <a:rPr lang="en-US">
                <a:solidFill>
                  <a:srgbClr val="242852">
                    <a:shade val="90000"/>
                  </a:srgbClr>
                </a:solidFill>
                <a:latin typeface="Cambria"/>
              </a:rPr>
              <a:pPr>
                <a:defRPr/>
              </a:pPr>
              <a:t>‹#›</a:t>
            </a:fld>
            <a:endParaRPr lang="en-US">
              <a:solidFill>
                <a:srgbClr val="242852">
                  <a:shade val="90000"/>
                </a:srgbClr>
              </a:solidFill>
              <a:latin typeface="Cambria"/>
            </a:endParaRPr>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defRPr>
            </a:lvl1pPr>
          </a:lstStyle>
          <a:p>
            <a:pPr>
              <a:defRPr/>
            </a:pPr>
            <a:fld id="{A7553083-9770-4996-9A00-F66BE40C3D19}" type="datetimeFigureOut">
              <a:rPr lang="en-US">
                <a:solidFill>
                  <a:prstClr val="black"/>
                </a:solidFill>
                <a:latin typeface="Cambria"/>
                <a:ea typeface="+mn-ea"/>
                <a:cs typeface="+mn-cs"/>
              </a:rPr>
              <a:pPr>
                <a:defRPr/>
              </a:pPr>
              <a:t>6/18/2019</a:t>
            </a:fld>
            <a:endParaRPr lang="en-US">
              <a:solidFill>
                <a:prstClr val="black"/>
              </a:solidFill>
              <a:latin typeface="Cambria"/>
              <a:ea typeface="+mn-ea"/>
              <a:cs typeface="+mn-cs"/>
            </a:endParaRPr>
          </a:p>
        </p:txBody>
      </p:sp>
      <p:sp>
        <p:nvSpPr>
          <p:cNvPr id="5" name="Footer Placeholder 4"/>
          <p:cNvSpPr>
            <a:spLocks noGrp="1"/>
          </p:cNvSpPr>
          <p:nvPr>
            <p:ph type="ftr" sz="quarter" idx="11"/>
          </p:nvPr>
        </p:nvSpPr>
        <p:spPr>
          <a:xfrm>
            <a:off x="2667000" y="6356350"/>
            <a:ext cx="3352800" cy="365125"/>
          </a:xfrm>
          <a:prstGeom prst="rect">
            <a:avLst/>
          </a:prstGeom>
        </p:spPr>
        <p:txBody>
          <a:bodyPr/>
          <a:lstStyle>
            <a:lvl1pPr fontAlgn="auto">
              <a:spcBef>
                <a:spcPts val="0"/>
              </a:spcBef>
              <a:spcAft>
                <a:spcPts val="0"/>
              </a:spcAft>
              <a:defRPr>
                <a:latin typeface="+mn-lt"/>
              </a:defRPr>
            </a:lvl1pPr>
          </a:lstStyle>
          <a:p>
            <a:pPr>
              <a:defRPr/>
            </a:pPr>
            <a:endParaRPr lang="en-US">
              <a:solidFill>
                <a:prstClr val="black"/>
              </a:solidFill>
              <a:latin typeface="Cambria"/>
              <a:ea typeface="+mn-ea"/>
              <a:cs typeface="+mn-cs"/>
            </a:endParaRPr>
          </a:p>
        </p:txBody>
      </p:sp>
      <p:sp>
        <p:nvSpPr>
          <p:cNvPr id="6" name="Slide Number Placeholder 5"/>
          <p:cNvSpPr>
            <a:spLocks noGrp="1"/>
          </p:cNvSpPr>
          <p:nvPr>
            <p:ph type="sldNum" sz="quarter" idx="12"/>
          </p:nvPr>
        </p:nvSpPr>
        <p:spPr/>
        <p:txBody>
          <a:bodyPr/>
          <a:lstStyle>
            <a:lvl1pPr>
              <a:defRPr/>
            </a:lvl1pPr>
          </a:lstStyle>
          <a:p>
            <a:pPr>
              <a:defRPr/>
            </a:pPr>
            <a:fld id="{03CD3209-538F-4BDB-98A9-67D4B5938D58}" type="slidenum">
              <a:rPr lang="en-US">
                <a:solidFill>
                  <a:srgbClr val="242852">
                    <a:shade val="90000"/>
                  </a:srgbClr>
                </a:solidFill>
                <a:latin typeface="Cambria"/>
              </a:rPr>
              <a:pPr>
                <a:defRPr/>
              </a:pPr>
              <a:t>‹#›</a:t>
            </a:fld>
            <a:endParaRPr lang="en-US">
              <a:solidFill>
                <a:srgbClr val="242852">
                  <a:shade val="90000"/>
                </a:srgbClr>
              </a:solidFill>
              <a:latin typeface="Cambria"/>
            </a:endParaRPr>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5"/>
          <p:cNvSpPr>
            <a:spLocks noGrp="1" noChangeArrowheads="1"/>
          </p:cNvSpPr>
          <p:nvPr>
            <p:ph type="sldNum" idx="10"/>
          </p:nvPr>
        </p:nvSpPr>
        <p:spPr>
          <a:ln/>
        </p:spPr>
        <p:txBody>
          <a:bodyPr/>
          <a:lstStyle>
            <a:lvl1pPr>
              <a:defRPr/>
            </a:lvl1pPr>
          </a:lstStyle>
          <a:p>
            <a:fld id="{76F9351B-2D7E-4B49-9AE3-4405C6A7FB36}" type="slidenum">
              <a:rPr lang="pl-PL"/>
              <a:pPr/>
              <a:t>‹#›</a:t>
            </a:fld>
            <a:endParaRPr lang="pl-PL"/>
          </a:p>
        </p:txBody>
      </p:sp>
    </p:spTree>
    <p:extLst>
      <p:ext uri="{BB962C8B-B14F-4D97-AF65-F5344CB8AC3E}">
        <p14:creationId xmlns:p14="http://schemas.microsoft.com/office/powerpoint/2010/main" val="3439238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idx="10"/>
          </p:nvPr>
        </p:nvSpPr>
        <p:spPr>
          <a:ln/>
        </p:spPr>
        <p:txBody>
          <a:bodyPr/>
          <a:lstStyle>
            <a:lvl1pPr>
              <a:defRPr/>
            </a:lvl1pPr>
          </a:lstStyle>
          <a:p>
            <a:fld id="{83073F44-47C3-0742-B812-B7FB6311FE57}" type="slidenum">
              <a:rPr lang="pl-PL"/>
              <a:pPr/>
              <a:t>‹#›</a:t>
            </a:fld>
            <a:endParaRPr lang="pl-PL"/>
          </a:p>
        </p:txBody>
      </p:sp>
    </p:spTree>
    <p:extLst>
      <p:ext uri="{BB962C8B-B14F-4D97-AF65-F5344CB8AC3E}">
        <p14:creationId xmlns:p14="http://schemas.microsoft.com/office/powerpoint/2010/main" val="34195779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fld id="{7CC5BB78-251A-8F4C-9161-992A6EE179D3}" type="slidenum">
              <a:rPr lang="pl-PL"/>
              <a:pPr/>
              <a:t>‹#›</a:t>
            </a:fld>
            <a:endParaRPr lang="pl-PL"/>
          </a:p>
        </p:txBody>
      </p:sp>
    </p:spTree>
    <p:extLst>
      <p:ext uri="{BB962C8B-B14F-4D97-AF65-F5344CB8AC3E}">
        <p14:creationId xmlns:p14="http://schemas.microsoft.com/office/powerpoint/2010/main" val="18513078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0663" cy="4511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0263" y="1600200"/>
            <a:ext cx="4032250" cy="4511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sldNum" idx="10"/>
          </p:nvPr>
        </p:nvSpPr>
        <p:spPr>
          <a:ln/>
        </p:spPr>
        <p:txBody>
          <a:bodyPr/>
          <a:lstStyle>
            <a:lvl1pPr>
              <a:defRPr/>
            </a:lvl1pPr>
          </a:lstStyle>
          <a:p>
            <a:fld id="{332D0197-1799-2643-81A4-5D15A9C7DDC5}" type="slidenum">
              <a:rPr lang="pl-PL"/>
              <a:pPr/>
              <a:t>‹#›</a:t>
            </a:fld>
            <a:endParaRPr lang="pl-PL"/>
          </a:p>
        </p:txBody>
      </p:sp>
    </p:spTree>
    <p:extLst>
      <p:ext uri="{BB962C8B-B14F-4D97-AF65-F5344CB8AC3E}">
        <p14:creationId xmlns:p14="http://schemas.microsoft.com/office/powerpoint/2010/main" val="842614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noChangeArrowheads="1"/>
          </p:cNvSpPr>
          <p:nvPr>
            <p:ph type="sldNum" idx="10"/>
          </p:nvPr>
        </p:nvSpPr>
        <p:spPr>
          <a:ln/>
        </p:spPr>
        <p:txBody>
          <a:bodyPr/>
          <a:lstStyle>
            <a:lvl1pPr>
              <a:defRPr/>
            </a:lvl1pPr>
          </a:lstStyle>
          <a:p>
            <a:fld id="{18DA9CB8-2A06-4E4C-9FA8-31017A294B9D}" type="slidenum">
              <a:rPr lang="pl-PL"/>
              <a:pPr/>
              <a:t>‹#›</a:t>
            </a:fld>
            <a:endParaRPr lang="pl-PL"/>
          </a:p>
        </p:txBody>
      </p:sp>
    </p:spTree>
    <p:extLst>
      <p:ext uri="{BB962C8B-B14F-4D97-AF65-F5344CB8AC3E}">
        <p14:creationId xmlns:p14="http://schemas.microsoft.com/office/powerpoint/2010/main" val="19890804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noChangeArrowheads="1"/>
          </p:cNvSpPr>
          <p:nvPr>
            <p:ph type="sldNum" idx="10"/>
          </p:nvPr>
        </p:nvSpPr>
        <p:spPr>
          <a:ln/>
        </p:spPr>
        <p:txBody>
          <a:bodyPr/>
          <a:lstStyle>
            <a:lvl1pPr>
              <a:defRPr/>
            </a:lvl1pPr>
          </a:lstStyle>
          <a:p>
            <a:fld id="{FC77742A-4C3F-9F46-9B75-5CE90D3FB24E}" type="slidenum">
              <a:rPr lang="pl-PL"/>
              <a:pPr/>
              <a:t>‹#›</a:t>
            </a:fld>
            <a:endParaRPr lang="pl-PL"/>
          </a:p>
        </p:txBody>
      </p:sp>
    </p:spTree>
    <p:extLst>
      <p:ext uri="{BB962C8B-B14F-4D97-AF65-F5344CB8AC3E}">
        <p14:creationId xmlns:p14="http://schemas.microsoft.com/office/powerpoint/2010/main" val="25347375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fld id="{682B5BDC-9264-A044-B8BB-2B79E4C4EF88}" type="slidenum">
              <a:rPr lang="pl-PL"/>
              <a:pPr/>
              <a:t>‹#›</a:t>
            </a:fld>
            <a:endParaRPr lang="pl-PL"/>
          </a:p>
        </p:txBody>
      </p:sp>
    </p:spTree>
    <p:extLst>
      <p:ext uri="{BB962C8B-B14F-4D97-AF65-F5344CB8AC3E}">
        <p14:creationId xmlns:p14="http://schemas.microsoft.com/office/powerpoint/2010/main" val="1471259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fld id="{0D207D4C-FBC6-A349-8226-614F07D11F21}" type="slidenum">
              <a:rPr lang="pl-PL"/>
              <a:pPr/>
              <a:t>‹#›</a:t>
            </a:fld>
            <a:endParaRPr lang="pl-PL"/>
          </a:p>
        </p:txBody>
      </p:sp>
    </p:spTree>
    <p:extLst>
      <p:ext uri="{BB962C8B-B14F-4D97-AF65-F5344CB8AC3E}">
        <p14:creationId xmlns:p14="http://schemas.microsoft.com/office/powerpoint/2010/main" val="3933406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2A6B510-21AB-4E45-9EE7-B5ED77465C0A}" type="datetimeFigureOut">
              <a:rPr lang="en-US"/>
              <a:pPr>
                <a:defRPr/>
              </a:pPr>
              <a:t>6/18/2019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58CC42-ED8C-F24C-8D79-F5A3BDFC56BB}" type="slidenum">
              <a:rPr lang="en-US"/>
              <a:pPr>
                <a:defRPr/>
              </a:pPr>
              <a:t>‹#›</a:t>
            </a:fld>
            <a:endParaRPr lang="en-US"/>
          </a:p>
        </p:txBody>
      </p:sp>
      <p:pic>
        <p:nvPicPr>
          <p:cNvPr id="7" name="Picture 5" descr="SweatFreePurchasingConsortium_FINALLOGO.jpg"/>
          <p:cNvPicPr>
            <a:picLocks noChangeAspect="1"/>
          </p:cNvPicPr>
          <p:nvPr userDrawn="1"/>
        </p:nvPicPr>
        <p:blipFill>
          <a:blip r:embed="rId2" cstate="email">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297245" y="6527800"/>
            <a:ext cx="79216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userDrawn="1"/>
        </p:nvPicPr>
        <p:blipFill>
          <a:blip r:embed="rId3" cstate="print"/>
          <a:srcRect l="8955" t="47802" r="17761" b="34782"/>
          <a:stretch>
            <a:fillRect/>
          </a:stretch>
        </p:blipFill>
        <p:spPr bwMode="auto">
          <a:xfrm>
            <a:off x="0" y="0"/>
            <a:ext cx="9144000" cy="1312937"/>
          </a:xfrm>
          <a:prstGeom prst="rect">
            <a:avLst/>
          </a:prstGeom>
          <a:noFill/>
          <a:ln w="9525">
            <a:noFill/>
            <a:miter lim="800000"/>
            <a:headEnd/>
            <a:tailEnd/>
          </a:ln>
        </p:spPr>
      </p:pic>
    </p:spTree>
    <p:extLst>
      <p:ext uri="{BB962C8B-B14F-4D97-AF65-F5344CB8AC3E}">
        <p14:creationId xmlns:p14="http://schemas.microsoft.com/office/powerpoint/2010/main" val="513077472"/>
      </p:ext>
    </p:extLst>
  </p:cSld>
  <p:clrMapOvr>
    <a:masterClrMapping/>
  </p:clrMapOvr>
  <p:transition spd="slow">
    <p:push/>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fld id="{90102D90-BAD9-4D40-BDB0-E4064522C8B6}" type="slidenum">
              <a:rPr lang="pl-PL"/>
              <a:pPr/>
              <a:t>‹#›</a:t>
            </a:fld>
            <a:endParaRPr lang="pl-PL"/>
          </a:p>
        </p:txBody>
      </p:sp>
    </p:spTree>
    <p:extLst>
      <p:ext uri="{BB962C8B-B14F-4D97-AF65-F5344CB8AC3E}">
        <p14:creationId xmlns:p14="http://schemas.microsoft.com/office/powerpoint/2010/main" val="11849444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idx="10"/>
          </p:nvPr>
        </p:nvSpPr>
        <p:spPr>
          <a:ln/>
        </p:spPr>
        <p:txBody>
          <a:bodyPr/>
          <a:lstStyle>
            <a:lvl1pPr>
              <a:defRPr/>
            </a:lvl1pPr>
          </a:lstStyle>
          <a:p>
            <a:fld id="{96D3F876-086D-CA46-8452-B3CEDECEE9C4}" type="slidenum">
              <a:rPr lang="pl-PL"/>
              <a:pPr/>
              <a:t>‹#›</a:t>
            </a:fld>
            <a:endParaRPr lang="pl-PL"/>
          </a:p>
        </p:txBody>
      </p:sp>
    </p:spTree>
    <p:extLst>
      <p:ext uri="{BB962C8B-B14F-4D97-AF65-F5344CB8AC3E}">
        <p14:creationId xmlns:p14="http://schemas.microsoft.com/office/powerpoint/2010/main" val="34827460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9875" y="123825"/>
            <a:ext cx="2052638" cy="59880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23825"/>
            <a:ext cx="6010275" cy="5988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sldNum" idx="10"/>
          </p:nvPr>
        </p:nvSpPr>
        <p:spPr>
          <a:ln/>
        </p:spPr>
        <p:txBody>
          <a:bodyPr/>
          <a:lstStyle>
            <a:lvl1pPr>
              <a:defRPr/>
            </a:lvl1pPr>
          </a:lstStyle>
          <a:p>
            <a:fld id="{BF26E372-B262-0246-A457-ECE6A8106182}" type="slidenum">
              <a:rPr lang="pl-PL"/>
              <a:pPr/>
              <a:t>‹#›</a:t>
            </a:fld>
            <a:endParaRPr lang="pl-PL"/>
          </a:p>
        </p:txBody>
      </p:sp>
    </p:spTree>
    <p:extLst>
      <p:ext uri="{BB962C8B-B14F-4D97-AF65-F5344CB8AC3E}">
        <p14:creationId xmlns:p14="http://schemas.microsoft.com/office/powerpoint/2010/main" val="13081978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23825"/>
            <a:ext cx="8215313" cy="1433513"/>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8215313" cy="21796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3932238"/>
            <a:ext cx="8215313" cy="21796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noChangeArrowheads="1"/>
          </p:cNvSpPr>
          <p:nvPr>
            <p:ph type="sldNum" idx="10"/>
          </p:nvPr>
        </p:nvSpPr>
        <p:spPr>
          <a:ln/>
        </p:spPr>
        <p:txBody>
          <a:bodyPr/>
          <a:lstStyle>
            <a:lvl1pPr>
              <a:defRPr/>
            </a:lvl1pPr>
          </a:lstStyle>
          <a:p>
            <a:fld id="{03C1B86A-4775-2C41-9352-928239633E30}" type="slidenum">
              <a:rPr lang="pl-PL"/>
              <a:pPr/>
              <a:t>‹#›</a:t>
            </a:fld>
            <a:endParaRPr lang="pl-PL"/>
          </a:p>
        </p:txBody>
      </p:sp>
    </p:spTree>
    <p:extLst>
      <p:ext uri="{BB962C8B-B14F-4D97-AF65-F5344CB8AC3E}">
        <p14:creationId xmlns:p14="http://schemas.microsoft.com/office/powerpoint/2010/main" val="21603058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23825"/>
            <a:ext cx="8215313" cy="1433513"/>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0663" cy="21796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0263" y="1600200"/>
            <a:ext cx="4032250" cy="21796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half" idx="3"/>
          </p:nvPr>
        </p:nvSpPr>
        <p:spPr>
          <a:xfrm>
            <a:off x="457200" y="3932238"/>
            <a:ext cx="8215313" cy="21796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5"/>
          <p:cNvSpPr>
            <a:spLocks noGrp="1" noChangeArrowheads="1"/>
          </p:cNvSpPr>
          <p:nvPr>
            <p:ph type="sldNum" idx="10"/>
          </p:nvPr>
        </p:nvSpPr>
        <p:spPr>
          <a:ln/>
        </p:spPr>
        <p:txBody>
          <a:bodyPr/>
          <a:lstStyle>
            <a:lvl1pPr>
              <a:defRPr/>
            </a:lvl1pPr>
          </a:lstStyle>
          <a:p>
            <a:fld id="{B485B7AE-C4E9-504B-8478-E1D441B263A6}" type="slidenum">
              <a:rPr lang="pl-PL"/>
              <a:pPr/>
              <a:t>‹#›</a:t>
            </a:fld>
            <a:endParaRPr lang="pl-PL"/>
          </a:p>
        </p:txBody>
      </p:sp>
    </p:spTree>
    <p:extLst>
      <p:ext uri="{BB962C8B-B14F-4D97-AF65-F5344CB8AC3E}">
        <p14:creationId xmlns:p14="http://schemas.microsoft.com/office/powerpoint/2010/main" val="4301779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23825"/>
            <a:ext cx="8215313" cy="1433513"/>
          </a:xfrm>
        </p:spPr>
        <p:txBody>
          <a:bodyPr/>
          <a:lstStyle/>
          <a:p>
            <a:r>
              <a:rPr lang="en-US" smtClean="0"/>
              <a:t>Click to edit Master title style</a:t>
            </a:r>
            <a:endParaRPr lang="en-GB"/>
          </a:p>
        </p:txBody>
      </p:sp>
      <p:sp>
        <p:nvSpPr>
          <p:cNvPr id="3" name="Rectangle 5"/>
          <p:cNvSpPr>
            <a:spLocks noGrp="1" noChangeArrowheads="1"/>
          </p:cNvSpPr>
          <p:nvPr>
            <p:ph type="sldNum" idx="10"/>
          </p:nvPr>
        </p:nvSpPr>
        <p:spPr>
          <a:ln/>
        </p:spPr>
        <p:txBody>
          <a:bodyPr/>
          <a:lstStyle>
            <a:lvl1pPr>
              <a:defRPr/>
            </a:lvl1pPr>
          </a:lstStyle>
          <a:p>
            <a:fld id="{49851860-F5F5-4244-BF02-2C878BE71CC8}" type="slidenum">
              <a:rPr lang="pl-PL"/>
              <a:pPr/>
              <a:t>‹#›</a:t>
            </a:fld>
            <a:endParaRPr lang="pl-PL"/>
          </a:p>
        </p:txBody>
      </p:sp>
    </p:spTree>
    <p:extLst>
      <p:ext uri="{BB962C8B-B14F-4D97-AF65-F5344CB8AC3E}">
        <p14:creationId xmlns:p14="http://schemas.microsoft.com/office/powerpoint/2010/main" val="40344751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3825"/>
            <a:ext cx="8215313" cy="1433513"/>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0663" cy="4511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0263" y="1600200"/>
            <a:ext cx="4032250" cy="21796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0263" y="3932238"/>
            <a:ext cx="4032250" cy="21796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5"/>
          <p:cNvSpPr>
            <a:spLocks noGrp="1" noChangeArrowheads="1"/>
          </p:cNvSpPr>
          <p:nvPr>
            <p:ph type="sldNum" idx="10"/>
          </p:nvPr>
        </p:nvSpPr>
        <p:spPr>
          <a:ln/>
        </p:spPr>
        <p:txBody>
          <a:bodyPr/>
          <a:lstStyle>
            <a:lvl1pPr>
              <a:defRPr/>
            </a:lvl1pPr>
          </a:lstStyle>
          <a:p>
            <a:fld id="{707835AD-E68A-F341-9430-BCE68AB47789}" type="slidenum">
              <a:rPr lang="pl-PL"/>
              <a:pPr/>
              <a:t>‹#›</a:t>
            </a:fld>
            <a:endParaRPr lang="pl-PL"/>
          </a:p>
        </p:txBody>
      </p:sp>
    </p:spTree>
    <p:extLst>
      <p:ext uri="{BB962C8B-B14F-4D97-AF65-F5344CB8AC3E}">
        <p14:creationId xmlns:p14="http://schemas.microsoft.com/office/powerpoint/2010/main" val="1448410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B3A6B59-5020-D948-BDD0-A8ECD6D99442}" type="datetimeFigureOut">
              <a:rPr lang="en-US"/>
              <a:pPr>
                <a:defRPr/>
              </a:pPr>
              <a:t>6/18/2019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5099489-1DE7-0040-9E4B-E75A5AB5CCF2}" type="slidenum">
              <a:rPr lang="en-US"/>
              <a:pPr>
                <a:defRPr/>
              </a:pPr>
              <a:t>‹#›</a:t>
            </a:fld>
            <a:endParaRPr lang="en-US"/>
          </a:p>
        </p:txBody>
      </p:sp>
      <p:pic>
        <p:nvPicPr>
          <p:cNvPr id="8" name="Picture 5" descr="SweatFreePurchasingConsortium_FINALLOGO.jpg"/>
          <p:cNvPicPr>
            <a:picLocks noChangeAspect="1"/>
          </p:cNvPicPr>
          <p:nvPr userDrawn="1"/>
        </p:nvPicPr>
        <p:blipFill>
          <a:blip r:embed="rId2" cstate="email">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297245" y="6527800"/>
            <a:ext cx="79216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userDrawn="1"/>
        </p:nvPicPr>
        <p:blipFill>
          <a:blip r:embed="rId3" cstate="print"/>
          <a:srcRect l="8955" t="47802" r="17761" b="34782"/>
          <a:stretch>
            <a:fillRect/>
          </a:stretch>
        </p:blipFill>
        <p:spPr bwMode="auto">
          <a:xfrm>
            <a:off x="0" y="0"/>
            <a:ext cx="9144000" cy="1312937"/>
          </a:xfrm>
          <a:prstGeom prst="rect">
            <a:avLst/>
          </a:prstGeom>
          <a:noFill/>
          <a:ln w="9525">
            <a:noFill/>
            <a:miter lim="800000"/>
            <a:headEnd/>
            <a:tailEnd/>
          </a:ln>
        </p:spPr>
      </p:pic>
    </p:spTree>
    <p:extLst>
      <p:ext uri="{BB962C8B-B14F-4D97-AF65-F5344CB8AC3E}">
        <p14:creationId xmlns:p14="http://schemas.microsoft.com/office/powerpoint/2010/main" val="3515288742"/>
      </p:ext>
    </p:extLst>
  </p:cSld>
  <p:clrMapOvr>
    <a:masterClrMapping/>
  </p:clrMapOvr>
  <p:transition spd="slow">
    <p:push/>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F007442-6F54-2949-81F0-45F74D481008}" type="datetimeFigureOut">
              <a:rPr lang="en-US"/>
              <a:pPr>
                <a:defRPr/>
              </a:pPr>
              <a:t>6/18/2019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0C74007-2F4B-704C-8D16-EC9792D63F67}" type="slidenum">
              <a:rPr lang="en-US"/>
              <a:pPr>
                <a:defRPr/>
              </a:pPr>
              <a:t>‹#›</a:t>
            </a:fld>
            <a:endParaRPr lang="en-US"/>
          </a:p>
        </p:txBody>
      </p:sp>
      <p:pic>
        <p:nvPicPr>
          <p:cNvPr id="10" name="Picture 5" descr="SweatFreePurchasingConsortium_FINALLOGO.jpg"/>
          <p:cNvPicPr>
            <a:picLocks noChangeAspect="1"/>
          </p:cNvPicPr>
          <p:nvPr userDrawn="1"/>
        </p:nvPicPr>
        <p:blipFill>
          <a:blip r:embed="rId2" cstate="email">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297245" y="6527800"/>
            <a:ext cx="79216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userDrawn="1"/>
        </p:nvPicPr>
        <p:blipFill>
          <a:blip r:embed="rId3" cstate="print"/>
          <a:srcRect l="8955" t="47802" r="17761" b="34782"/>
          <a:stretch>
            <a:fillRect/>
          </a:stretch>
        </p:blipFill>
        <p:spPr bwMode="auto">
          <a:xfrm>
            <a:off x="0" y="0"/>
            <a:ext cx="9144000" cy="1312937"/>
          </a:xfrm>
          <a:prstGeom prst="rect">
            <a:avLst/>
          </a:prstGeom>
          <a:noFill/>
          <a:ln w="9525">
            <a:noFill/>
            <a:miter lim="800000"/>
            <a:headEnd/>
            <a:tailEnd/>
          </a:ln>
        </p:spPr>
      </p:pic>
    </p:spTree>
    <p:extLst>
      <p:ext uri="{BB962C8B-B14F-4D97-AF65-F5344CB8AC3E}">
        <p14:creationId xmlns:p14="http://schemas.microsoft.com/office/powerpoint/2010/main" val="2108999357"/>
      </p:ext>
    </p:extLst>
  </p:cSld>
  <p:clrMapOvr>
    <a:masterClrMapping/>
  </p:clrMapOvr>
  <p:transition spd="slow">
    <p:push/>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738FD37-3D56-3942-B455-9164945182FA}" type="datetimeFigureOut">
              <a:rPr lang="en-US"/>
              <a:pPr>
                <a:defRPr/>
              </a:pPr>
              <a:t>6/18/2019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CAADA14-9FEB-5440-8D70-744D1FCC3747}" type="slidenum">
              <a:rPr lang="en-US"/>
              <a:pPr>
                <a:defRPr/>
              </a:pPr>
              <a:t>‹#›</a:t>
            </a:fld>
            <a:endParaRPr lang="en-US"/>
          </a:p>
        </p:txBody>
      </p:sp>
      <p:pic>
        <p:nvPicPr>
          <p:cNvPr id="6" name="Picture 5" descr="SweatFreePurchasingConsortium_FINALLOGO.jpg"/>
          <p:cNvPicPr>
            <a:picLocks noChangeAspect="1"/>
          </p:cNvPicPr>
          <p:nvPr userDrawn="1"/>
        </p:nvPicPr>
        <p:blipFill>
          <a:blip r:embed="rId2" cstate="email">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297245" y="6527800"/>
            <a:ext cx="79216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userDrawn="1"/>
        </p:nvPicPr>
        <p:blipFill>
          <a:blip r:embed="rId3" cstate="print"/>
          <a:srcRect l="8955" t="47802" r="17761" b="34782"/>
          <a:stretch>
            <a:fillRect/>
          </a:stretch>
        </p:blipFill>
        <p:spPr bwMode="auto">
          <a:xfrm>
            <a:off x="0" y="0"/>
            <a:ext cx="9144000" cy="1312937"/>
          </a:xfrm>
          <a:prstGeom prst="rect">
            <a:avLst/>
          </a:prstGeom>
          <a:noFill/>
          <a:ln w="9525">
            <a:noFill/>
            <a:miter lim="800000"/>
            <a:headEnd/>
            <a:tailEnd/>
          </a:ln>
        </p:spPr>
      </p:pic>
    </p:spTree>
    <p:extLst>
      <p:ext uri="{BB962C8B-B14F-4D97-AF65-F5344CB8AC3E}">
        <p14:creationId xmlns:p14="http://schemas.microsoft.com/office/powerpoint/2010/main" val="4275211509"/>
      </p:ext>
    </p:extLst>
  </p:cSld>
  <p:clrMapOvr>
    <a:masterClrMapping/>
  </p:clrMapOvr>
  <p:transition spd="slow">
    <p:push/>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4C54900-BCA9-CB46-8B30-2AF56429BDF2}" type="datetimeFigureOut">
              <a:rPr lang="en-US"/>
              <a:pPr>
                <a:defRPr/>
              </a:pPr>
              <a:t>6/18/2019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5874F94-50DB-0347-9C4B-BCDCEB0354D4}" type="slidenum">
              <a:rPr lang="en-US"/>
              <a:pPr>
                <a:defRPr/>
              </a:pPr>
              <a:t>‹#›</a:t>
            </a:fld>
            <a:endParaRPr lang="en-US"/>
          </a:p>
        </p:txBody>
      </p:sp>
      <p:pic>
        <p:nvPicPr>
          <p:cNvPr id="5" name="Picture 5" descr="SweatFreePurchasingConsortium_FINALLOGO.jpg"/>
          <p:cNvPicPr>
            <a:picLocks noChangeAspect="1"/>
          </p:cNvPicPr>
          <p:nvPr userDrawn="1"/>
        </p:nvPicPr>
        <p:blipFill>
          <a:blip r:embed="rId2" cstate="email">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297245" y="6527800"/>
            <a:ext cx="79216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userDrawn="1"/>
        </p:nvPicPr>
        <p:blipFill>
          <a:blip r:embed="rId3" cstate="print"/>
          <a:srcRect l="8955" t="47802" r="17761" b="34782"/>
          <a:stretch>
            <a:fillRect/>
          </a:stretch>
        </p:blipFill>
        <p:spPr bwMode="auto">
          <a:xfrm>
            <a:off x="0" y="0"/>
            <a:ext cx="9144000" cy="1312937"/>
          </a:xfrm>
          <a:prstGeom prst="rect">
            <a:avLst/>
          </a:prstGeom>
          <a:noFill/>
          <a:ln w="9525">
            <a:noFill/>
            <a:miter lim="800000"/>
            <a:headEnd/>
            <a:tailEnd/>
          </a:ln>
        </p:spPr>
      </p:pic>
    </p:spTree>
    <p:extLst>
      <p:ext uri="{BB962C8B-B14F-4D97-AF65-F5344CB8AC3E}">
        <p14:creationId xmlns:p14="http://schemas.microsoft.com/office/powerpoint/2010/main" val="1789333877"/>
      </p:ext>
    </p:extLst>
  </p:cSld>
  <p:clrMapOvr>
    <a:masterClrMapping/>
  </p:clrMapOvr>
  <p:transition spd="slow">
    <p:push/>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D41B531-E5B0-6C4C-8C97-A90305DCE771}" type="datetimeFigureOut">
              <a:rPr lang="en-US"/>
              <a:pPr>
                <a:defRPr/>
              </a:pPr>
              <a:t>6/18/2019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9A98BD5-CBD1-534F-91B6-9C62BB548E35}" type="slidenum">
              <a:rPr lang="en-US"/>
              <a:pPr>
                <a:defRPr/>
              </a:pPr>
              <a:t>‹#›</a:t>
            </a:fld>
            <a:endParaRPr lang="en-US"/>
          </a:p>
        </p:txBody>
      </p:sp>
      <p:pic>
        <p:nvPicPr>
          <p:cNvPr id="8" name="Picture 5" descr="SweatFreePurchasingConsortium_FINALLOGO.jpg"/>
          <p:cNvPicPr>
            <a:picLocks noChangeAspect="1"/>
          </p:cNvPicPr>
          <p:nvPr userDrawn="1"/>
        </p:nvPicPr>
        <p:blipFill>
          <a:blip r:embed="rId2" cstate="email">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297245" y="6527800"/>
            <a:ext cx="79216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userDrawn="1"/>
        </p:nvPicPr>
        <p:blipFill>
          <a:blip r:embed="rId3" cstate="print"/>
          <a:srcRect l="8955" t="47802" r="17761" b="34782"/>
          <a:stretch>
            <a:fillRect/>
          </a:stretch>
        </p:blipFill>
        <p:spPr bwMode="auto">
          <a:xfrm>
            <a:off x="0" y="0"/>
            <a:ext cx="9144000" cy="1312937"/>
          </a:xfrm>
          <a:prstGeom prst="rect">
            <a:avLst/>
          </a:prstGeom>
          <a:noFill/>
          <a:ln w="9525">
            <a:noFill/>
            <a:miter lim="800000"/>
            <a:headEnd/>
            <a:tailEnd/>
          </a:ln>
        </p:spPr>
      </p:pic>
    </p:spTree>
    <p:extLst>
      <p:ext uri="{BB962C8B-B14F-4D97-AF65-F5344CB8AC3E}">
        <p14:creationId xmlns:p14="http://schemas.microsoft.com/office/powerpoint/2010/main" val="2736104559"/>
      </p:ext>
    </p:extLst>
  </p:cSld>
  <p:clrMapOvr>
    <a:masterClrMapping/>
  </p:clrMapOvr>
  <p:transition spd="slow">
    <p:push/>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189C5CA-A52A-CA46-8CEE-AD6F00734AAA}" type="datetimeFigureOut">
              <a:rPr lang="en-US"/>
              <a:pPr>
                <a:defRPr/>
              </a:pPr>
              <a:t>6/18/2019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A31BCDF-EC4C-9E4B-84FC-4691408C9822}" type="slidenum">
              <a:rPr lang="en-US"/>
              <a:pPr>
                <a:defRPr/>
              </a:pPr>
              <a:t>‹#›</a:t>
            </a:fld>
            <a:endParaRPr lang="en-US"/>
          </a:p>
        </p:txBody>
      </p:sp>
      <p:pic>
        <p:nvPicPr>
          <p:cNvPr id="8" name="Picture 5" descr="SweatFreePurchasingConsortium_FINALLOGO.jpg"/>
          <p:cNvPicPr>
            <a:picLocks noChangeAspect="1"/>
          </p:cNvPicPr>
          <p:nvPr userDrawn="1"/>
        </p:nvPicPr>
        <p:blipFill>
          <a:blip r:embed="rId2" cstate="email">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8297245" y="6527800"/>
            <a:ext cx="79216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userDrawn="1"/>
        </p:nvPicPr>
        <p:blipFill>
          <a:blip r:embed="rId3" cstate="print"/>
          <a:srcRect l="8955" t="47802" r="17761" b="34782"/>
          <a:stretch>
            <a:fillRect/>
          </a:stretch>
        </p:blipFill>
        <p:spPr bwMode="auto">
          <a:xfrm>
            <a:off x="0" y="0"/>
            <a:ext cx="9144000" cy="1312937"/>
          </a:xfrm>
          <a:prstGeom prst="rect">
            <a:avLst/>
          </a:prstGeom>
          <a:noFill/>
          <a:ln w="9525">
            <a:noFill/>
            <a:miter lim="800000"/>
            <a:headEnd/>
            <a:tailEnd/>
          </a:ln>
        </p:spPr>
      </p:pic>
    </p:spTree>
    <p:extLst>
      <p:ext uri="{BB962C8B-B14F-4D97-AF65-F5344CB8AC3E}">
        <p14:creationId xmlns:p14="http://schemas.microsoft.com/office/powerpoint/2010/main" val="3365844852"/>
      </p:ext>
    </p:extLst>
  </p:cSld>
  <p:clrMapOvr>
    <a:masterClrMapping/>
  </p:clrMapOvr>
  <p:transition spd="slow">
    <p:push/>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2A41670C-38EB-DF43-A0AF-96962006CF23}" type="datetimeFigureOut">
              <a:rPr lang="en-US"/>
              <a:pPr>
                <a:defRPr/>
              </a:pPr>
              <a:t>6/18/2019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161CC2E6-209A-8543-ACB5-4509932981E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ransition spd="slow">
    <p:push/>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ambria"/>
              <a:ea typeface="+mn-ea"/>
              <a:cs typeface="+mn-cs"/>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ambria"/>
              <a:ea typeface="+mn-ea"/>
              <a:cs typeface="+mn-cs"/>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fontAlgn="auto" latinLnBrk="0" hangingPunct="1">
              <a:spcBef>
                <a:spcPts val="0"/>
              </a:spcBef>
              <a:spcAft>
                <a:spcPts val="0"/>
              </a:spcAft>
              <a:defRPr kumimoji="0" sz="1200" smtClean="0">
                <a:solidFill>
                  <a:schemeClr val="tx2">
                    <a:shade val="90000"/>
                  </a:schemeClr>
                </a:solidFill>
                <a:latin typeface="+mn-lt"/>
              </a:defRPr>
            </a:lvl1pPr>
          </a:lstStyle>
          <a:p>
            <a:pPr>
              <a:defRPr/>
            </a:pPr>
            <a:fld id="{812AF312-2015-41BD-B811-E09256B70B9C}" type="slidenum">
              <a:rPr lang="en-US">
                <a:solidFill>
                  <a:srgbClr val="242852">
                    <a:shade val="90000"/>
                  </a:srgbClr>
                </a:solidFill>
                <a:latin typeface="Cambria"/>
                <a:ea typeface="+mn-ea"/>
                <a:cs typeface="+mn-cs"/>
              </a:rPr>
              <a:pPr>
                <a:defRPr/>
              </a:pPr>
              <a:t>‹#›</a:t>
            </a:fld>
            <a:endParaRPr lang="en-US" dirty="0">
              <a:solidFill>
                <a:srgbClr val="242852">
                  <a:shade val="90000"/>
                </a:srgbClr>
              </a:solidFill>
              <a:latin typeface="Cambria"/>
              <a:ea typeface="+mn-ea"/>
              <a:cs typeface="+mn-cs"/>
            </a:endParaRPr>
          </a:p>
        </p:txBody>
      </p:sp>
      <p:grpSp>
        <p:nvGrpSpPr>
          <p:cNvPr id="1031"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ambria"/>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solidFill>
                  <a:prstClr val="black"/>
                </a:solidFill>
                <a:latin typeface="Cambria"/>
                <a:ea typeface="+mn-ea"/>
                <a:cs typeface="+mn-cs"/>
              </a:endParaRPr>
            </a:p>
          </p:txBody>
        </p:sp>
      </p:grpSp>
      <p:grpSp>
        <p:nvGrpSpPr>
          <p:cNvPr id="5" name="Group 4"/>
          <p:cNvGrpSpPr>
            <a:grpSpLocks noChangeAspect="1"/>
          </p:cNvGrpSpPr>
          <p:nvPr userDrawn="1"/>
        </p:nvGrpSpPr>
        <p:grpSpPr bwMode="auto">
          <a:xfrm>
            <a:off x="7369175" y="5943600"/>
            <a:ext cx="1746250" cy="838200"/>
            <a:chOff x="4642" y="3744"/>
            <a:chExt cx="1100" cy="528"/>
          </a:xfrm>
          <a:effectLst>
            <a:glow rad="127000">
              <a:schemeClr val="bg1"/>
            </a:glow>
          </a:effectLst>
        </p:grpSpPr>
        <p:sp>
          <p:nvSpPr>
            <p:cNvPr id="6" name="AutoShape 3"/>
            <p:cNvSpPr>
              <a:spLocks noChangeAspect="1" noChangeArrowheads="1" noTextEdit="1"/>
            </p:cNvSpPr>
            <p:nvPr/>
          </p:nvSpPr>
          <p:spPr bwMode="auto">
            <a:xfrm>
              <a:off x="4642" y="3744"/>
              <a:ext cx="1100" cy="528"/>
            </a:xfrm>
            <a:prstGeom prst="rect">
              <a:avLst/>
            </a:prstGeom>
            <a:solidFill>
              <a:srgbClr val="59B0B9"/>
            </a:solidFill>
            <a:ln w="9525">
              <a:noFill/>
              <a:miter lim="800000"/>
              <a:headEnd/>
              <a:tailEnd/>
            </a:ln>
          </p:spPr>
          <p:txBody>
            <a:bodyPr/>
            <a:lstStyle/>
            <a:p>
              <a:pPr fontAlgn="auto">
                <a:spcBef>
                  <a:spcPts val="0"/>
                </a:spcBef>
                <a:spcAft>
                  <a:spcPts val="0"/>
                </a:spcAft>
                <a:defRPr/>
              </a:pPr>
              <a:endParaRPr lang="en-US">
                <a:solidFill>
                  <a:prstClr val="black"/>
                </a:solidFill>
                <a:latin typeface="Cambria"/>
                <a:ea typeface="+mn-ea"/>
                <a:cs typeface="+mn-cs"/>
              </a:endParaRPr>
            </a:p>
          </p:txBody>
        </p:sp>
        <p:sp>
          <p:nvSpPr>
            <p:cNvPr id="11" name="Rectangle 5"/>
            <p:cNvSpPr>
              <a:spLocks noChangeArrowheads="1"/>
            </p:cNvSpPr>
            <p:nvPr/>
          </p:nvSpPr>
          <p:spPr bwMode="auto">
            <a:xfrm>
              <a:off x="4642" y="3744"/>
              <a:ext cx="1100" cy="528"/>
            </a:xfrm>
            <a:prstGeom prst="rect">
              <a:avLst/>
            </a:prstGeom>
            <a:noFill/>
            <a:ln w="0">
              <a:noFill/>
              <a:prstDash val="solid"/>
              <a:miter lim="800000"/>
              <a:headEnd/>
              <a:tailEnd/>
            </a:ln>
            <a:extLst/>
          </p:spPr>
          <p:txBody>
            <a:bodyPr/>
            <a:lstStyle/>
            <a:p>
              <a:pPr fontAlgn="auto">
                <a:spcBef>
                  <a:spcPts val="0"/>
                </a:spcBef>
                <a:spcAft>
                  <a:spcPts val="0"/>
                </a:spcAft>
                <a:defRPr/>
              </a:pPr>
              <a:endParaRPr lang="en-US">
                <a:solidFill>
                  <a:prstClr val="black"/>
                </a:solidFill>
                <a:latin typeface="Cambria"/>
                <a:ea typeface="+mn-ea"/>
                <a:cs typeface="+mn-cs"/>
              </a:endParaRPr>
            </a:p>
          </p:txBody>
        </p:sp>
        <p:pic>
          <p:nvPicPr>
            <p:cNvPr id="2054" name="Picture 6"/>
            <p:cNvPicPr>
              <a:picLocks noChangeAspect="1" noChangeArrowheads="1"/>
            </p:cNvPicPr>
            <p:nvPr/>
          </p:nvPicPr>
          <p:blipFill>
            <a:blip r:embed="rId12" cstate="print">
              <a:extLst/>
            </a:blip>
            <a:srcRect/>
            <a:stretch>
              <a:fillRect/>
            </a:stretch>
          </p:blipFill>
          <p:spPr bwMode="auto">
            <a:xfrm>
              <a:off x="4642" y="3744"/>
              <a:ext cx="1101" cy="528"/>
            </a:xfrm>
            <a:prstGeom prst="rect">
              <a:avLst/>
            </a:prstGeom>
            <a:noFill/>
            <a:ln w="9525">
              <a:noFill/>
              <a:miter lim="800000"/>
              <a:headEnd/>
              <a:tailEnd/>
            </a:ln>
            <a:extLst/>
          </p:spPr>
        </p:pic>
      </p:gr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Lst>
  <p:timing>
    <p:tnLst>
      <p:par>
        <p:cTn id="1" dur="indefinite" restart="never" nodeType="tmRoot"/>
      </p:par>
    </p:tnLst>
  </p:timing>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itchFamily="34" charset="0"/>
        </a:defRPr>
      </a:lvl2pPr>
      <a:lvl3pPr algn="l" rtl="0" fontAlgn="base">
        <a:spcBef>
          <a:spcPct val="0"/>
        </a:spcBef>
        <a:spcAft>
          <a:spcPct val="0"/>
        </a:spcAft>
        <a:defRPr sz="5000">
          <a:solidFill>
            <a:schemeClr val="tx2"/>
          </a:solidFill>
          <a:latin typeface="Calibri" pitchFamily="34" charset="0"/>
        </a:defRPr>
      </a:lvl3pPr>
      <a:lvl4pPr algn="l" rtl="0" fontAlgn="base">
        <a:spcBef>
          <a:spcPct val="0"/>
        </a:spcBef>
        <a:spcAft>
          <a:spcPct val="0"/>
        </a:spcAft>
        <a:defRPr sz="5000">
          <a:solidFill>
            <a:schemeClr val="tx2"/>
          </a:solidFill>
          <a:latin typeface="Calibri" pitchFamily="34" charset="0"/>
        </a:defRPr>
      </a:lvl4pPr>
      <a:lvl5pPr algn="l" rtl="0" fontAlgn="base">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fontAlgn="base">
        <a:spcBef>
          <a:spcPct val="20000"/>
        </a:spcBef>
        <a:spcAft>
          <a:spcPct val="0"/>
        </a:spcAft>
        <a:buClr>
          <a:srgbClr val="7F8FA9"/>
        </a:buClr>
        <a:buSzPct val="95000"/>
        <a:buFont typeface="Wingdings 2"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7F8FA9"/>
        </a:buClr>
        <a:buSzPct val="65000"/>
        <a:buFont typeface="Wingdings 2"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4A66AC"/>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123825"/>
            <a:ext cx="8215313" cy="143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457200" y="1600200"/>
            <a:ext cx="8215313" cy="451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8" name="Text Box 3"/>
          <p:cNvSpPr txBox="1">
            <a:spLocks noChangeArrowheads="1"/>
          </p:cNvSpPr>
          <p:nvPr/>
        </p:nvSpPr>
        <p:spPr bwMode="auto">
          <a:xfrm>
            <a:off x="457200" y="6354763"/>
            <a:ext cx="2132013"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49263">
              <a:buClr>
                <a:srgbClr val="000000"/>
              </a:buClr>
              <a:buSzPct val="100000"/>
              <a:buFont typeface="Times New Roman" charset="0"/>
              <a:buNone/>
              <a:defRPr/>
            </a:pPr>
            <a:endParaRPr lang="nl-NL">
              <a:solidFill>
                <a:srgbClr val="FFFFFF"/>
              </a:solidFill>
              <a:ea typeface="Microsoft YaHei" charset="0"/>
              <a:cs typeface="Microsoft YaHei" charset="0"/>
            </a:endParaRPr>
          </a:p>
        </p:txBody>
      </p:sp>
      <p:sp>
        <p:nvSpPr>
          <p:cNvPr id="1029" name="Text Box 4"/>
          <p:cNvSpPr txBox="1">
            <a:spLocks noChangeArrowheads="1"/>
          </p:cNvSpPr>
          <p:nvPr/>
        </p:nvSpPr>
        <p:spPr bwMode="auto">
          <a:xfrm>
            <a:off x="3124200" y="6354763"/>
            <a:ext cx="28956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49263">
              <a:buClr>
                <a:srgbClr val="000000"/>
              </a:buClr>
              <a:buSzPct val="100000"/>
              <a:buFont typeface="Times New Roman" charset="0"/>
              <a:buNone/>
              <a:defRPr/>
            </a:pPr>
            <a:endParaRPr lang="nl-NL">
              <a:solidFill>
                <a:srgbClr val="FFFFFF"/>
              </a:solidFill>
              <a:ea typeface="Microsoft YaHei" charset="0"/>
              <a:cs typeface="Microsoft YaHei" charset="0"/>
            </a:endParaRPr>
          </a:p>
        </p:txBody>
      </p:sp>
      <p:sp>
        <p:nvSpPr>
          <p:cNvPr id="2" name="Rectangle 5"/>
          <p:cNvSpPr>
            <a:spLocks noGrp="1" noChangeArrowheads="1"/>
          </p:cNvSpPr>
          <p:nvPr>
            <p:ph type="sldNum"/>
          </p:nvPr>
        </p:nvSpPr>
        <p:spPr bwMode="auto">
          <a:xfrm>
            <a:off x="6553200" y="6348413"/>
            <a:ext cx="2119313"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pPr defTabSz="449263">
              <a:buSzPct val="100000"/>
            </a:pPr>
            <a:fld id="{093EDE3B-626D-8744-80CF-10F072D6DAA1}" type="slidenum">
              <a:rPr lang="pl-PL" smtClean="0">
                <a:cs typeface="Microsoft YaHei" charset="0"/>
              </a:rPr>
              <a:pPr defTabSz="449263">
                <a:buSzPct val="100000"/>
              </a:pPr>
              <a:t>‹#›</a:t>
            </a:fld>
            <a:endParaRPr lang="pl-PL" smtClean="0">
              <a:cs typeface="Microsoft YaHei" charset="0"/>
            </a:endParaRPr>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Lst>
  <p:txStyles>
    <p:titleStyle>
      <a:lvl1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ＭＳ Ｐゴシック" charset="0"/>
          <a:cs typeface="Microsoft YaHei" charset="0"/>
        </a:defRPr>
      </a:lvl1pPr>
      <a:lvl2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Calibri" pitchFamily="32" charset="0"/>
          <a:ea typeface="ＭＳ Ｐゴシック" charset="0"/>
          <a:cs typeface="Microsoft YaHei" charset="0"/>
        </a:defRPr>
      </a:lvl2pPr>
      <a:lvl3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Calibri" pitchFamily="32" charset="0"/>
          <a:ea typeface="ＭＳ Ｐゴシック" charset="0"/>
          <a:cs typeface="Microsoft YaHei" charset="0"/>
        </a:defRPr>
      </a:lvl3pPr>
      <a:lvl4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Calibri" pitchFamily="32" charset="0"/>
          <a:ea typeface="ＭＳ Ｐゴシック" charset="0"/>
          <a:cs typeface="Microsoft YaHei" charset="0"/>
        </a:defRPr>
      </a:lvl4pPr>
      <a:lvl5pPr algn="ctr" defTabSz="449263" rtl="0" eaLnBrk="0" fontAlgn="base" hangingPunct="0">
        <a:spcBef>
          <a:spcPct val="0"/>
        </a:spcBef>
        <a:spcAft>
          <a:spcPct val="0"/>
        </a:spcAft>
        <a:buClr>
          <a:srgbClr val="000000"/>
        </a:buClr>
        <a:buSzPct val="100000"/>
        <a:buFont typeface="Times New Roman" charset="0"/>
        <a:defRPr sz="4400">
          <a:solidFill>
            <a:srgbClr val="000000"/>
          </a:solidFill>
          <a:latin typeface="Calibri" pitchFamily="32" charset="0"/>
          <a:ea typeface="ＭＳ Ｐゴシック" charset="0"/>
          <a:cs typeface="Microsoft YaHei" charset="0"/>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ＭＳ Ｐゴシック" charset="0"/>
          <a:cs typeface="Microsoft YaHei" charset="0"/>
        </a:defRPr>
      </a:lvl1pPr>
      <a:lvl2pPr marL="742950" indent="-285750" algn="l" defTabSz="449263"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icrosoft YaHei" charset="0"/>
        </a:defRPr>
      </a:lvl2pPr>
      <a:lvl3pPr marL="1143000" indent="-228600" algn="l" defTabSz="449263"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icrosoft YaHei" charset="0"/>
        </a:defRPr>
      </a:lvl3pPr>
      <a:lvl4pPr marL="16002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icrosoft YaHei" charset="0"/>
        </a:defRPr>
      </a:lvl4pPr>
      <a:lvl5pPr marL="2057400" indent="-228600" algn="l" defTabSz="449263"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icrosoft YaHei" charset="0"/>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0.png"/><Relationship Id="rId7"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28.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buysweatfree.org/linkup" TargetMode="Externa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Box 1"/>
          <p:cNvSpPr txBox="1">
            <a:spLocks noChangeArrowheads="1"/>
          </p:cNvSpPr>
          <p:nvPr/>
        </p:nvSpPr>
        <p:spPr bwMode="auto">
          <a:xfrm>
            <a:off x="4379913" y="4010025"/>
            <a:ext cx="184150" cy="862013"/>
          </a:xfrm>
          <a:prstGeom prst="rect">
            <a:avLst/>
          </a:prstGeom>
          <a:noFill/>
          <a:ln w="9525">
            <a:noFill/>
            <a:miter lim="800000"/>
            <a:headEnd/>
            <a:tailEnd/>
          </a:ln>
        </p:spPr>
        <p:txBody>
          <a:bodyPr wrap="none">
            <a:spAutoFit/>
          </a:bodyPr>
          <a:lstStyle/>
          <a:p>
            <a:pPr algn="ctr">
              <a:defRPr/>
            </a:pPr>
            <a:endParaRPr lang="en-US" sz="2500" dirty="0">
              <a:solidFill>
                <a:schemeClr val="bg1">
                  <a:lumMod val="50000"/>
                </a:schemeClr>
              </a:solidFill>
              <a:latin typeface="Franklin Gothic Demi" pitchFamily="34" charset="0"/>
              <a:ea typeface="ＭＳ Ｐゴシック" charset="-128"/>
              <a:cs typeface="+mn-cs"/>
            </a:endParaRPr>
          </a:p>
          <a:p>
            <a:pPr algn="ctr">
              <a:defRPr/>
            </a:pPr>
            <a:endParaRPr lang="en-US" sz="2500" dirty="0">
              <a:solidFill>
                <a:schemeClr val="bg1">
                  <a:lumMod val="50000"/>
                </a:schemeClr>
              </a:solidFill>
              <a:latin typeface="Franklin Gothic Demi" pitchFamily="34" charset="0"/>
              <a:ea typeface="ＭＳ Ｐゴシック" charset="-128"/>
              <a:cs typeface="+mn-cs"/>
            </a:endParaRPr>
          </a:p>
        </p:txBody>
      </p:sp>
      <p:sp>
        <p:nvSpPr>
          <p:cNvPr id="3" name="TextBox 2"/>
          <p:cNvSpPr txBox="1"/>
          <p:nvPr/>
        </p:nvSpPr>
        <p:spPr>
          <a:xfrm>
            <a:off x="1143000" y="0"/>
            <a:ext cx="1840167" cy="646331"/>
          </a:xfrm>
          <a:prstGeom prst="rect">
            <a:avLst/>
          </a:prstGeom>
          <a:noFill/>
        </p:spPr>
        <p:txBody>
          <a:bodyPr wrap="none" rtlCol="0">
            <a:spAutoFit/>
          </a:bodyPr>
          <a:lstStyle/>
          <a:p>
            <a:r>
              <a:rPr lang="en-US" sz="3600" b="1" dirty="0" smtClean="0">
                <a:solidFill>
                  <a:srgbClr val="308298"/>
                </a:solidFill>
                <a:latin typeface="Arial Narrow" pitchFamily="34" charset="0"/>
              </a:rPr>
              <a:t>Welcome</a:t>
            </a:r>
            <a:endParaRPr lang="en-US" sz="3600" dirty="0"/>
          </a:p>
        </p:txBody>
      </p:sp>
      <p:pic>
        <p:nvPicPr>
          <p:cNvPr id="9" name="Picture 11" descr="SweatFreePurchasingConsortium_FINALLOGO.jpg"/>
          <p:cNvPicPr>
            <a:picLocks noChangeAspect="1"/>
          </p:cNvPicPr>
          <p:nvPr/>
        </p:nvPicPr>
        <p:blipFill>
          <a:blip r:embed="rId3" cstate="email">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362200" y="1371600"/>
            <a:ext cx="4157806" cy="17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438400" y="3429000"/>
            <a:ext cx="4193025" cy="954107"/>
          </a:xfrm>
          <a:prstGeom prst="rect">
            <a:avLst/>
          </a:prstGeom>
          <a:noFill/>
        </p:spPr>
        <p:txBody>
          <a:bodyPr wrap="none">
            <a:spAutoFit/>
          </a:bodyPr>
          <a:lstStyle/>
          <a:p>
            <a:pPr algn="ctr">
              <a:defRPr/>
            </a:pPr>
            <a:r>
              <a:rPr lang="en-US" sz="2800" b="1" dirty="0" smtClean="0">
                <a:solidFill>
                  <a:schemeClr val="bg1">
                    <a:lumMod val="50000"/>
                  </a:schemeClr>
                </a:solidFill>
                <a:latin typeface="Arial Narrow" pitchFamily="34" charset="0"/>
                <a:cs typeface="Franklin Gothic Medium"/>
              </a:rPr>
              <a:t>Annual Membership Meeting</a:t>
            </a:r>
          </a:p>
          <a:p>
            <a:pPr algn="ctr">
              <a:defRPr/>
            </a:pPr>
            <a:r>
              <a:rPr lang="en-US" sz="2800" b="1" dirty="0" smtClean="0">
                <a:solidFill>
                  <a:schemeClr val="bg1">
                    <a:lumMod val="50000"/>
                  </a:schemeClr>
                </a:solidFill>
                <a:latin typeface="Arial Narrow" pitchFamily="34" charset="0"/>
                <a:cs typeface="Franklin Gothic Medium"/>
              </a:rPr>
              <a:t>June 17, 2014</a:t>
            </a:r>
            <a:endParaRPr lang="en-US" sz="2800" b="1" dirty="0">
              <a:solidFill>
                <a:schemeClr val="bg1">
                  <a:lumMod val="50000"/>
                </a:schemeClr>
              </a:solidFill>
              <a:latin typeface="Arial Narrow" pitchFamily="34" charset="0"/>
              <a:cs typeface="Franklin Gothic Medium"/>
            </a:endParaRPr>
          </a:p>
        </p:txBody>
      </p:sp>
    </p:spTree>
    <p:extLst>
      <p:ext uri="{BB962C8B-B14F-4D97-AF65-F5344CB8AC3E}">
        <p14:creationId xmlns:p14="http://schemas.microsoft.com/office/powerpoint/2010/main" val="2798165346"/>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Box 1"/>
          <p:cNvSpPr txBox="1">
            <a:spLocks noChangeArrowheads="1"/>
          </p:cNvSpPr>
          <p:nvPr/>
        </p:nvSpPr>
        <p:spPr bwMode="auto">
          <a:xfrm>
            <a:off x="4379913" y="4010025"/>
            <a:ext cx="184150" cy="862013"/>
          </a:xfrm>
          <a:prstGeom prst="rect">
            <a:avLst/>
          </a:prstGeom>
          <a:noFill/>
          <a:ln w="9525">
            <a:noFill/>
            <a:miter lim="800000"/>
            <a:headEnd/>
            <a:tailEnd/>
          </a:ln>
        </p:spPr>
        <p:txBody>
          <a:bodyPr wrap="none">
            <a:spAutoFit/>
          </a:bodyPr>
          <a:lstStyle/>
          <a:p>
            <a:pPr algn="ctr">
              <a:defRPr/>
            </a:pPr>
            <a:endParaRPr lang="en-US" sz="2500" dirty="0">
              <a:solidFill>
                <a:schemeClr val="bg1">
                  <a:lumMod val="50000"/>
                </a:schemeClr>
              </a:solidFill>
              <a:latin typeface="Franklin Gothic Demi" pitchFamily="34" charset="0"/>
              <a:ea typeface="ＭＳ Ｐゴシック" charset="-128"/>
              <a:cs typeface="+mn-cs"/>
            </a:endParaRPr>
          </a:p>
          <a:p>
            <a:pPr algn="ctr">
              <a:defRPr/>
            </a:pPr>
            <a:endParaRPr lang="en-US" sz="2500" dirty="0">
              <a:solidFill>
                <a:schemeClr val="bg1">
                  <a:lumMod val="50000"/>
                </a:schemeClr>
              </a:solidFill>
              <a:latin typeface="Franklin Gothic Demi" pitchFamily="34" charset="0"/>
              <a:ea typeface="ＭＳ Ｐゴシック" charset="-128"/>
              <a:cs typeface="+mn-cs"/>
            </a:endParaRPr>
          </a:p>
        </p:txBody>
      </p:sp>
      <p:sp>
        <p:nvSpPr>
          <p:cNvPr id="3" name="TextBox 2"/>
          <p:cNvSpPr txBox="1"/>
          <p:nvPr/>
        </p:nvSpPr>
        <p:spPr>
          <a:xfrm>
            <a:off x="1143000" y="0"/>
            <a:ext cx="3809682" cy="646331"/>
          </a:xfrm>
          <a:prstGeom prst="rect">
            <a:avLst/>
          </a:prstGeom>
          <a:noFill/>
        </p:spPr>
        <p:txBody>
          <a:bodyPr wrap="none" rtlCol="0">
            <a:spAutoFit/>
          </a:bodyPr>
          <a:lstStyle/>
          <a:p>
            <a:r>
              <a:rPr lang="en-US" sz="3600" b="1" dirty="0" smtClean="0">
                <a:solidFill>
                  <a:srgbClr val="308298"/>
                </a:solidFill>
                <a:latin typeface="Arial Narrow" pitchFamily="34" charset="0"/>
              </a:rPr>
              <a:t>Wage Theft in Haiti?</a:t>
            </a:r>
            <a:endParaRPr lang="en-US" sz="3600" dirty="0"/>
          </a:p>
        </p:txBody>
      </p:sp>
      <p:sp>
        <p:nvSpPr>
          <p:cNvPr id="12" name="TextBox 11"/>
          <p:cNvSpPr txBox="1"/>
          <p:nvPr/>
        </p:nvSpPr>
        <p:spPr>
          <a:xfrm>
            <a:off x="2057400" y="1981200"/>
            <a:ext cx="6673622" cy="1631216"/>
          </a:xfrm>
          <a:prstGeom prst="rect">
            <a:avLst/>
          </a:prstGeom>
          <a:noFill/>
        </p:spPr>
        <p:txBody>
          <a:bodyPr wrap="none" rtlCol="0">
            <a:spAutoFit/>
          </a:bodyPr>
          <a:lstStyle/>
          <a:p>
            <a:r>
              <a:rPr lang="en-US" sz="2000" b="1" dirty="0" err="1" smtClean="0"/>
              <a:t>Yannick</a:t>
            </a:r>
            <a:r>
              <a:rPr lang="en-US" sz="2000" b="1" dirty="0" smtClean="0"/>
              <a:t> Etienne, </a:t>
            </a:r>
            <a:r>
              <a:rPr lang="en-US" sz="2000" dirty="0" smtClean="0"/>
              <a:t>Coordinator,</a:t>
            </a:r>
          </a:p>
          <a:p>
            <a:r>
              <a:rPr lang="en-US" sz="2000" dirty="0" err="1" smtClean="0"/>
              <a:t>Batay</a:t>
            </a:r>
            <a:r>
              <a:rPr lang="en-US" sz="2000" dirty="0" smtClean="0"/>
              <a:t> </a:t>
            </a:r>
            <a:r>
              <a:rPr lang="en-US" sz="2000" dirty="0" err="1" smtClean="0"/>
              <a:t>Ouvriye</a:t>
            </a:r>
            <a:endParaRPr lang="en-US" sz="2000" dirty="0" smtClean="0"/>
          </a:p>
          <a:p>
            <a:endParaRPr lang="en-US" sz="2000" b="1" dirty="0" smtClean="0"/>
          </a:p>
          <a:p>
            <a:r>
              <a:rPr lang="en-US" sz="2000" b="1" dirty="0" smtClean="0"/>
              <a:t>Jessica </a:t>
            </a:r>
            <a:r>
              <a:rPr lang="en-US" sz="2000" b="1" dirty="0" err="1" smtClean="0"/>
              <a:t>Campagne</a:t>
            </a:r>
            <a:r>
              <a:rPr lang="en-US" sz="2000" b="1" dirty="0" smtClean="0"/>
              <a:t>, </a:t>
            </a:r>
            <a:r>
              <a:rPr lang="en-US" sz="2000" dirty="0"/>
              <a:t>Director of Research and </a:t>
            </a:r>
            <a:r>
              <a:rPr lang="en-US" sz="2000" dirty="0" smtClean="0"/>
              <a:t>Advocacy,</a:t>
            </a:r>
          </a:p>
          <a:p>
            <a:r>
              <a:rPr lang="en-US" sz="2000" dirty="0" smtClean="0"/>
              <a:t>Worker Rights Consortium</a:t>
            </a:r>
            <a:endParaRPr lang="en-US" sz="2000" dirty="0"/>
          </a:p>
        </p:txBody>
      </p:sp>
    </p:spTree>
    <p:extLst>
      <p:ext uri="{BB962C8B-B14F-4D97-AF65-F5344CB8AC3E}">
        <p14:creationId xmlns:p14="http://schemas.microsoft.com/office/powerpoint/2010/main" val="739251372"/>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381000" y="1219200"/>
            <a:ext cx="8458200" cy="1431925"/>
          </a:xfrm>
          <a:prstGeom prst="rect">
            <a:avLst/>
          </a:prstGeom>
          <a:noFill/>
          <a:ln w="9525">
            <a:noFill/>
            <a:miter lim="800000"/>
            <a:headEnd/>
            <a:tailEnd/>
          </a:ln>
          <a:effectLst/>
        </p:spPr>
        <p:txBody>
          <a:bodyPr>
            <a:spAutoFit/>
          </a:bodyPr>
          <a:lstStyle/>
          <a:p>
            <a:pPr algn="ctr">
              <a:spcBef>
                <a:spcPct val="50000"/>
              </a:spcBef>
            </a:pPr>
            <a:r>
              <a:rPr lang="en-US" sz="4400">
                <a:solidFill>
                  <a:srgbClr val="242852"/>
                </a:solidFill>
                <a:ea typeface="+mn-ea"/>
                <a:cs typeface="+mn-cs"/>
              </a:rPr>
              <a:t>Minimum Wage Violations in the Haitian Apparel Industry</a:t>
            </a:r>
          </a:p>
        </p:txBody>
      </p:sp>
      <p:pic>
        <p:nvPicPr>
          <p:cNvPr id="14340" name="Picture 4" descr="2013-01-15 13"/>
          <p:cNvPicPr>
            <a:picLocks noChangeAspect="1" noChangeArrowheads="1"/>
          </p:cNvPicPr>
          <p:nvPr/>
        </p:nvPicPr>
        <p:blipFill>
          <a:blip r:embed="rId3"/>
          <a:srcRect/>
          <a:stretch>
            <a:fillRect/>
          </a:stretch>
        </p:blipFill>
        <p:spPr bwMode="auto">
          <a:xfrm>
            <a:off x="1981200" y="2819400"/>
            <a:ext cx="4953000" cy="3714750"/>
          </a:xfrm>
          <a:prstGeom prst="rect">
            <a:avLst/>
          </a:prstGeom>
          <a:noFill/>
        </p:spPr>
      </p:pic>
    </p:spTree>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p:cNvSpPr>
          <p:nvPr>
            <p:ph type="title" idx="4294967295"/>
          </p:nvPr>
        </p:nvSpPr>
        <p:spPr/>
        <p:txBody>
          <a:bodyPr/>
          <a:lstStyle/>
          <a:p>
            <a:r>
              <a:rPr lang="en-US" smtClean="0"/>
              <a:t>Current Minimum Wage Law</a:t>
            </a:r>
          </a:p>
        </p:txBody>
      </p:sp>
      <p:sp>
        <p:nvSpPr>
          <p:cNvPr id="56323" name="Rectangle 3"/>
          <p:cNvSpPr>
            <a:spLocks noGrp="1"/>
          </p:cNvSpPr>
          <p:nvPr>
            <p:ph type="body" idx="4294967295"/>
          </p:nvPr>
        </p:nvSpPr>
        <p:spPr/>
        <p:txBody>
          <a:bodyPr/>
          <a:lstStyle/>
          <a:p>
            <a:r>
              <a:rPr lang="en-US" dirty="0" smtClean="0"/>
              <a:t>Two tiered wage system:</a:t>
            </a:r>
          </a:p>
          <a:p>
            <a:pPr>
              <a:buFont typeface="Wingdings 2" pitchFamily="18" charset="2"/>
              <a:buNone/>
            </a:pPr>
            <a:endParaRPr lang="en-US" dirty="0" smtClean="0"/>
          </a:p>
          <a:p>
            <a:pPr lvl="1"/>
            <a:r>
              <a:rPr lang="en-US" dirty="0" smtClean="0"/>
              <a:t>Floor or “reference” wage of 225 HTG (US$5.71) per day</a:t>
            </a:r>
          </a:p>
          <a:p>
            <a:pPr lvl="2"/>
            <a:r>
              <a:rPr lang="en-US" dirty="0" smtClean="0"/>
              <a:t>Applies to workers paid per day and trainees </a:t>
            </a:r>
          </a:p>
          <a:p>
            <a:pPr lvl="1">
              <a:buFont typeface="Wingdings 2" pitchFamily="18" charset="2"/>
              <a:buNone/>
            </a:pPr>
            <a:endParaRPr lang="en-US" dirty="0" smtClean="0"/>
          </a:p>
          <a:p>
            <a:pPr lvl="1"/>
            <a:r>
              <a:rPr lang="en-US" dirty="0" smtClean="0"/>
              <a:t>Production minimum wage of 300 HTG (US$6.98) </a:t>
            </a:r>
          </a:p>
          <a:p>
            <a:pPr lvl="2"/>
            <a:r>
              <a:rPr lang="en-US" dirty="0" smtClean="0"/>
              <a:t>Applies to workers who are paid based on production</a:t>
            </a:r>
          </a:p>
          <a:p>
            <a:pPr lvl="2"/>
            <a:r>
              <a:rPr lang="en-US" dirty="0" smtClean="0"/>
              <a:t>Factories must set piece rate to ensure that most non-trainee workers earn 300 HTG in an eight-hour day</a:t>
            </a:r>
          </a:p>
        </p:txBody>
      </p:sp>
    </p:spTree>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p:cNvSpPr>
          <p:nvPr>
            <p:ph type="title" idx="4294967295"/>
          </p:nvPr>
        </p:nvSpPr>
        <p:spPr/>
        <p:txBody>
          <a:bodyPr/>
          <a:lstStyle/>
          <a:p>
            <a:r>
              <a:rPr lang="en-US" smtClean="0"/>
              <a:t>Documented Non-Compliance</a:t>
            </a:r>
          </a:p>
        </p:txBody>
      </p:sp>
      <p:sp>
        <p:nvSpPr>
          <p:cNvPr id="57347" name="Rectangle 3"/>
          <p:cNvSpPr>
            <a:spLocks noGrp="1"/>
          </p:cNvSpPr>
          <p:nvPr>
            <p:ph type="body" idx="4294967295"/>
          </p:nvPr>
        </p:nvSpPr>
        <p:spPr/>
        <p:txBody>
          <a:bodyPr/>
          <a:lstStyle/>
          <a:p>
            <a:r>
              <a:rPr lang="en-US" sz="2400" dirty="0" smtClean="0"/>
              <a:t>Non-compliance widespread since the law went into effect in 2009</a:t>
            </a:r>
          </a:p>
          <a:p>
            <a:r>
              <a:rPr lang="en-US" sz="2400" dirty="0" smtClean="0"/>
              <a:t>Better Work program found increasing non-compliance:</a:t>
            </a:r>
          </a:p>
          <a:p>
            <a:r>
              <a:rPr lang="en-US" sz="2400" dirty="0" smtClean="0"/>
              <a:t>61% (April 2011)</a:t>
            </a:r>
          </a:p>
          <a:p>
            <a:r>
              <a:rPr lang="en-US" sz="2400" dirty="0" smtClean="0"/>
              <a:t>91% (October 2011)</a:t>
            </a:r>
          </a:p>
          <a:p>
            <a:r>
              <a:rPr lang="en-US" sz="2400" dirty="0" smtClean="0"/>
              <a:t>90% (April 2012)</a:t>
            </a:r>
          </a:p>
          <a:p>
            <a:r>
              <a:rPr lang="en-US" sz="2400" dirty="0" smtClean="0"/>
              <a:t>95% (October 2012) </a:t>
            </a:r>
          </a:p>
          <a:p>
            <a:r>
              <a:rPr lang="en-US" sz="2400" dirty="0" smtClean="0"/>
              <a:t>100% (April 2013)</a:t>
            </a:r>
          </a:p>
          <a:p>
            <a:r>
              <a:rPr lang="en-US" sz="2400" dirty="0" smtClean="0"/>
              <a:t>100% (October 2013)</a:t>
            </a:r>
          </a:p>
          <a:p>
            <a:r>
              <a:rPr lang="en-US" sz="2400" dirty="0" smtClean="0"/>
              <a:t>91% (April 2014)</a:t>
            </a:r>
          </a:p>
          <a:p>
            <a:endParaRPr lang="en-US" dirty="0" smtClean="0"/>
          </a:p>
          <a:p>
            <a:endParaRPr lang="en-US" dirty="0" smtClean="0"/>
          </a:p>
        </p:txBody>
      </p:sp>
    </p:spTree>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p:cNvSpPr>
          <p:nvPr>
            <p:ph type="title" idx="4294967295"/>
          </p:nvPr>
        </p:nvSpPr>
        <p:spPr/>
        <p:txBody>
          <a:bodyPr/>
          <a:lstStyle/>
          <a:p>
            <a:r>
              <a:rPr lang="en-US" smtClean="0"/>
              <a:t>WRC Findings</a:t>
            </a:r>
          </a:p>
        </p:txBody>
      </p:sp>
      <p:sp>
        <p:nvSpPr>
          <p:cNvPr id="58371" name="Rectangle 3"/>
          <p:cNvSpPr>
            <a:spLocks noGrp="1"/>
          </p:cNvSpPr>
          <p:nvPr>
            <p:ph type="body" idx="4294967295"/>
          </p:nvPr>
        </p:nvSpPr>
        <p:spPr/>
        <p:txBody>
          <a:bodyPr/>
          <a:lstStyle/>
          <a:p>
            <a:pPr>
              <a:lnSpc>
                <a:spcPct val="90000"/>
              </a:lnSpc>
            </a:pPr>
            <a:r>
              <a:rPr lang="en-US" dirty="0" smtClean="0"/>
              <a:t>Widespread errors and lack of transparency in pay systems</a:t>
            </a:r>
          </a:p>
          <a:p>
            <a:pPr>
              <a:lnSpc>
                <a:spcPct val="90000"/>
              </a:lnSpc>
              <a:buFont typeface="Wingdings 2" pitchFamily="18" charset="2"/>
              <a:buNone/>
            </a:pPr>
            <a:endParaRPr lang="en-US" dirty="0" smtClean="0"/>
          </a:p>
          <a:p>
            <a:pPr>
              <a:lnSpc>
                <a:spcPct val="90000"/>
              </a:lnSpc>
            </a:pPr>
            <a:r>
              <a:rPr lang="en-US" dirty="0" smtClean="0"/>
              <a:t>Piece rates set so low workers are unable to make the minimum daily wage even by working overtime</a:t>
            </a:r>
          </a:p>
          <a:p>
            <a:pPr>
              <a:lnSpc>
                <a:spcPct val="90000"/>
              </a:lnSpc>
              <a:buFont typeface="Wingdings 2" pitchFamily="18" charset="2"/>
              <a:buNone/>
            </a:pPr>
            <a:endParaRPr lang="en-US" dirty="0" smtClean="0"/>
          </a:p>
          <a:p>
            <a:pPr>
              <a:lnSpc>
                <a:spcPct val="90000"/>
              </a:lnSpc>
            </a:pPr>
            <a:r>
              <a:rPr lang="en-US" dirty="0" smtClean="0"/>
              <a:t>Excessive overtime, often “off the clock” </a:t>
            </a:r>
          </a:p>
        </p:txBody>
      </p:sp>
    </p:spTree>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p:cNvSpPr>
          <p:nvPr>
            <p:ph type="title" idx="4294967295"/>
          </p:nvPr>
        </p:nvSpPr>
        <p:spPr/>
        <p:txBody>
          <a:bodyPr/>
          <a:lstStyle/>
          <a:p>
            <a:r>
              <a:rPr lang="en-US" smtClean="0"/>
              <a:t>Overtime</a:t>
            </a:r>
          </a:p>
        </p:txBody>
      </p:sp>
      <p:sp>
        <p:nvSpPr>
          <p:cNvPr id="60419" name="Rectangle 3"/>
          <p:cNvSpPr>
            <a:spLocks noGrp="1"/>
          </p:cNvSpPr>
          <p:nvPr>
            <p:ph type="body" idx="4294967295"/>
          </p:nvPr>
        </p:nvSpPr>
        <p:spPr>
          <a:xfrm>
            <a:off x="457200" y="1935163"/>
            <a:ext cx="5105400" cy="4389437"/>
          </a:xfrm>
        </p:spPr>
        <p:txBody>
          <a:bodyPr/>
          <a:lstStyle/>
          <a:p>
            <a:pPr>
              <a:spcBef>
                <a:spcPct val="0"/>
              </a:spcBef>
              <a:buFontTx/>
              <a:buChar char="•"/>
            </a:pPr>
            <a:r>
              <a:rPr lang="en-US" sz="2400" dirty="0" smtClean="0"/>
              <a:t>Average workday of 9.7 hours, excluding breaks</a:t>
            </a:r>
          </a:p>
          <a:p>
            <a:pPr>
              <a:spcBef>
                <a:spcPct val="0"/>
              </a:spcBef>
              <a:buFontTx/>
              <a:buChar char="•"/>
            </a:pPr>
            <a:endParaRPr lang="en-US" sz="2400" dirty="0" smtClean="0"/>
          </a:p>
          <a:p>
            <a:pPr>
              <a:spcBef>
                <a:spcPct val="0"/>
              </a:spcBef>
              <a:buFontTx/>
              <a:buChar char="•"/>
            </a:pPr>
            <a:r>
              <a:rPr lang="en-US" sz="2400" dirty="0" smtClean="0"/>
              <a:t>Overtime is often unpaid or underpaid – and often involuntary.</a:t>
            </a:r>
          </a:p>
          <a:p>
            <a:pPr>
              <a:spcBef>
                <a:spcPct val="0"/>
              </a:spcBef>
              <a:buFontTx/>
              <a:buChar char="•"/>
            </a:pPr>
            <a:endParaRPr lang="en-US" sz="2400" dirty="0" smtClean="0"/>
          </a:p>
          <a:p>
            <a:pPr>
              <a:spcBef>
                <a:spcPct val="0"/>
              </a:spcBef>
              <a:buFontTx/>
              <a:buChar char="•"/>
            </a:pPr>
            <a:r>
              <a:rPr lang="en-US" sz="2400" dirty="0" smtClean="0"/>
              <a:t>With overtime, workers earn 270 HTG (US$6.28) on average </a:t>
            </a:r>
          </a:p>
          <a:p>
            <a:pPr lvl="1">
              <a:spcBef>
                <a:spcPct val="0"/>
              </a:spcBef>
              <a:buFontTx/>
              <a:buChar char="•"/>
            </a:pPr>
            <a:r>
              <a:rPr lang="en-US" sz="2200" dirty="0" smtClean="0"/>
              <a:t>Less than the legal requirement for just an eight-hour day</a:t>
            </a:r>
          </a:p>
          <a:p>
            <a:pPr lvl="1">
              <a:spcBef>
                <a:spcPct val="0"/>
              </a:spcBef>
              <a:buFontTx/>
              <a:buChar char="•"/>
            </a:pPr>
            <a:r>
              <a:rPr lang="en-US" sz="2200" dirty="0" smtClean="0"/>
              <a:t>32% underpayment</a:t>
            </a:r>
            <a:endParaRPr lang="en-US" sz="2400" dirty="0" smtClean="0"/>
          </a:p>
          <a:p>
            <a:pPr>
              <a:spcBef>
                <a:spcPct val="0"/>
              </a:spcBef>
              <a:buFont typeface="Wingdings 2" pitchFamily="18" charset="2"/>
              <a:buNone/>
            </a:pPr>
            <a:endParaRPr lang="en-US" sz="2400" dirty="0" smtClean="0"/>
          </a:p>
          <a:p>
            <a:pPr>
              <a:spcBef>
                <a:spcPct val="0"/>
              </a:spcBef>
              <a:buFont typeface="Wingdings 2" pitchFamily="18" charset="2"/>
              <a:buNone/>
            </a:pPr>
            <a:endParaRPr lang="en-US" sz="2400" dirty="0" smtClean="0"/>
          </a:p>
        </p:txBody>
      </p:sp>
      <p:pic>
        <p:nvPicPr>
          <p:cNvPr id="4" name="Picture 5" descr="2013-01-16 08"/>
          <p:cNvPicPr>
            <a:picLocks noChangeAspect="1" noChangeArrowheads="1"/>
          </p:cNvPicPr>
          <p:nvPr/>
        </p:nvPicPr>
        <p:blipFill>
          <a:blip r:embed="rId3"/>
          <a:srcRect l="21979" r="31868" b="12953"/>
          <a:stretch>
            <a:fillRect/>
          </a:stretch>
        </p:blipFill>
        <p:spPr bwMode="auto">
          <a:xfrm>
            <a:off x="5806440" y="1905000"/>
            <a:ext cx="2640013" cy="3733800"/>
          </a:xfrm>
          <a:prstGeom prst="rect">
            <a:avLst/>
          </a:prstGeom>
          <a:noFill/>
        </p:spPr>
      </p:pic>
    </p:spTree>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a:xfrm>
            <a:off x="609600" y="762000"/>
            <a:ext cx="8229600" cy="1143000"/>
          </a:xfrm>
        </p:spPr>
        <p:txBody>
          <a:bodyPr/>
          <a:lstStyle/>
          <a:p>
            <a:r>
              <a:rPr lang="en-US" smtClean="0"/>
              <a:t>Cost of Living</a:t>
            </a:r>
          </a:p>
        </p:txBody>
      </p:sp>
      <p:sp>
        <p:nvSpPr>
          <p:cNvPr id="3" name="Content Placeholder 2"/>
          <p:cNvSpPr>
            <a:spLocks noGrp="1"/>
          </p:cNvSpPr>
          <p:nvPr>
            <p:ph idx="1"/>
          </p:nvPr>
        </p:nvSpPr>
        <p:spPr/>
        <p:txBody>
          <a:bodyPr>
            <a:noAutofit/>
          </a:bodyPr>
          <a:lstStyle/>
          <a:p>
            <a:r>
              <a:rPr lang="en-US" sz="2400" dirty="0" smtClean="0"/>
              <a:t>After </a:t>
            </a:r>
            <a:r>
              <a:rPr lang="en-US" sz="2400" dirty="0"/>
              <a:t>working 10 hours per day, 6 days a week, a worker and </a:t>
            </a:r>
            <a:r>
              <a:rPr lang="en-US" sz="2400" dirty="0" smtClean="0"/>
              <a:t>her family </a:t>
            </a:r>
            <a:r>
              <a:rPr lang="en-US" sz="2400" dirty="0"/>
              <a:t>would still be below the internationally recognized line of “extreme poverty.”</a:t>
            </a:r>
          </a:p>
          <a:p>
            <a:r>
              <a:rPr lang="en-US" sz="2400" dirty="0"/>
              <a:t>Workers are spending only 1/3 of the amount necessary to meet basic </a:t>
            </a:r>
            <a:r>
              <a:rPr lang="en-US" sz="2400" dirty="0" smtClean="0"/>
              <a:t>needs.</a:t>
            </a:r>
            <a:endParaRPr lang="en-US" sz="2400" dirty="0"/>
          </a:p>
          <a:p>
            <a:r>
              <a:rPr lang="en-US" sz="2400" dirty="0" smtClean="0"/>
              <a:t>Workers are forced to forgo essential food, shelter and medical care. </a:t>
            </a:r>
          </a:p>
          <a:p>
            <a:r>
              <a:rPr lang="en-US" sz="2400" dirty="0" smtClean="0"/>
              <a:t>Cycle of debt: Workers’ average wages are only 76% of their reported expenditures. </a:t>
            </a:r>
          </a:p>
          <a:p>
            <a:endParaRPr lang="en-US" sz="2400" dirty="0" smtClean="0"/>
          </a:p>
          <a:p>
            <a:endParaRPr lang="en-US" sz="2400" dirty="0" smtClean="0"/>
          </a:p>
        </p:txBody>
      </p:sp>
    </p:spTree>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Living Wage Report </a:t>
            </a:r>
            <a:endParaRPr lang="en-US" dirty="0"/>
          </a:p>
        </p:txBody>
      </p:sp>
      <p:sp>
        <p:nvSpPr>
          <p:cNvPr id="3" name="Content Placeholder 2"/>
          <p:cNvSpPr>
            <a:spLocks noGrp="1"/>
          </p:cNvSpPr>
          <p:nvPr>
            <p:ph idx="1"/>
          </p:nvPr>
        </p:nvSpPr>
        <p:spPr/>
        <p:txBody>
          <a:bodyPr/>
          <a:lstStyle/>
          <a:p>
            <a:r>
              <a:rPr lang="en-US" sz="3200" dirty="0" smtClean="0"/>
              <a:t>Solidarity Center April 2014</a:t>
            </a:r>
          </a:p>
          <a:p>
            <a:r>
              <a:rPr lang="en-US" sz="3200" dirty="0" smtClean="0"/>
              <a:t>Uses WRC methodology </a:t>
            </a:r>
          </a:p>
          <a:p>
            <a:r>
              <a:rPr lang="en-US" sz="3200" dirty="0" smtClean="0"/>
              <a:t>Living wage: 1,006 </a:t>
            </a:r>
            <a:r>
              <a:rPr lang="en-US" sz="3200" dirty="0"/>
              <a:t>HTG ($23.34) per </a:t>
            </a:r>
            <a:r>
              <a:rPr lang="en-US" sz="3200" dirty="0" smtClean="0"/>
              <a:t>day</a:t>
            </a:r>
          </a:p>
          <a:p>
            <a:r>
              <a:rPr lang="en-US" sz="3200" dirty="0" smtClean="0"/>
              <a:t>Piece rate (300 HTG) minimum wage is less than 1/3 of living wage.</a:t>
            </a:r>
            <a:endParaRPr lang="en-US" sz="3200" dirty="0"/>
          </a:p>
          <a:p>
            <a:endParaRPr lang="en-US" dirty="0" smtClean="0"/>
          </a:p>
        </p:txBody>
      </p:sp>
    </p:spTree>
    <p:extLst>
      <p:ext uri="{BB962C8B-B14F-4D97-AF65-F5344CB8AC3E}">
        <p14:creationId xmlns:p14="http://schemas.microsoft.com/office/powerpoint/2010/main" val="1246792937"/>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p:cNvSpPr>
          <p:nvPr>
            <p:ph type="title" idx="4294967295"/>
          </p:nvPr>
        </p:nvSpPr>
        <p:spPr/>
        <p:txBody>
          <a:bodyPr/>
          <a:lstStyle/>
          <a:p>
            <a:r>
              <a:rPr lang="en-US" smtClean="0"/>
              <a:t>Food Insecurity</a:t>
            </a:r>
          </a:p>
        </p:txBody>
      </p:sp>
      <p:sp>
        <p:nvSpPr>
          <p:cNvPr id="67587" name="Rectangle 3"/>
          <p:cNvSpPr>
            <a:spLocks noGrp="1"/>
          </p:cNvSpPr>
          <p:nvPr>
            <p:ph type="body" idx="4294967295"/>
          </p:nvPr>
        </p:nvSpPr>
        <p:spPr/>
        <p:txBody>
          <a:bodyPr/>
          <a:lstStyle/>
          <a:p>
            <a:r>
              <a:rPr lang="en-US" sz="2800" dirty="0" smtClean="0"/>
              <a:t>More than ¾ were unable to afford three meals a day for themselves and their families</a:t>
            </a:r>
          </a:p>
          <a:p>
            <a:r>
              <a:rPr lang="en-US" sz="2800" dirty="0" smtClean="0"/>
              <a:t>The </a:t>
            </a:r>
            <a:r>
              <a:rPr lang="en-US" sz="2800" dirty="0"/>
              <a:t>cost of </a:t>
            </a:r>
            <a:r>
              <a:rPr lang="en-US" sz="2800" dirty="0" smtClean="0"/>
              <a:t>decent food is more than double workers’ monthly take-home pay.</a:t>
            </a:r>
          </a:p>
          <a:p>
            <a:r>
              <a:rPr lang="en-US" sz="2800" dirty="0" smtClean="0"/>
              <a:t>71% needed to borrow money to pay for food</a:t>
            </a:r>
          </a:p>
          <a:p>
            <a:endParaRPr lang="en-US" dirty="0" smtClean="0"/>
          </a:p>
        </p:txBody>
      </p:sp>
      <p:pic>
        <p:nvPicPr>
          <p:cNvPr id="67590" name="Picture 6" descr="A_Haiti_Eco_Growth-460x265"/>
          <p:cNvPicPr>
            <a:picLocks noChangeAspect="1" noChangeArrowheads="1"/>
          </p:cNvPicPr>
          <p:nvPr/>
        </p:nvPicPr>
        <p:blipFill>
          <a:blip r:embed="rId3"/>
          <a:srcRect/>
          <a:stretch>
            <a:fillRect/>
          </a:stretch>
        </p:blipFill>
        <p:spPr bwMode="auto">
          <a:xfrm>
            <a:off x="2037471" y="4335047"/>
            <a:ext cx="4381500" cy="2524125"/>
          </a:xfrm>
          <a:prstGeom prst="rect">
            <a:avLst/>
          </a:prstGeom>
          <a:noFill/>
        </p:spPr>
      </p:pic>
    </p:spTree>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p:cNvSpPr>
          <p:nvPr>
            <p:ph type="title" idx="4294967295"/>
          </p:nvPr>
        </p:nvSpPr>
        <p:spPr/>
        <p:txBody>
          <a:bodyPr/>
          <a:lstStyle/>
          <a:p>
            <a:r>
              <a:rPr lang="en-US" smtClean="0"/>
              <a:t>Food  Insecurity</a:t>
            </a:r>
          </a:p>
        </p:txBody>
      </p:sp>
      <p:sp>
        <p:nvSpPr>
          <p:cNvPr id="74755" name="Rectangle 3"/>
          <p:cNvSpPr>
            <a:spLocks noGrp="1"/>
          </p:cNvSpPr>
          <p:nvPr>
            <p:ph type="body" idx="4294967295"/>
          </p:nvPr>
        </p:nvSpPr>
        <p:spPr>
          <a:xfrm>
            <a:off x="457200" y="2514600"/>
            <a:ext cx="8229600" cy="3657600"/>
          </a:xfrm>
        </p:spPr>
        <p:txBody>
          <a:bodyPr/>
          <a:lstStyle/>
          <a:p>
            <a:pPr marL="0" indent="0">
              <a:buNone/>
            </a:pPr>
            <a:r>
              <a:rPr lang="en-US" dirty="0" smtClean="0"/>
              <a:t> “…here is how it works when we work in the factories: we know how much we will earn before the payroll. And we must pay debts. So we are obliged to suffer in order to pay those obligations. We can spend the whole year having only one meal a day. That is the same suffering every day. I never have three meals a day.”</a:t>
            </a:r>
          </a:p>
          <a:p>
            <a:pPr marL="0" indent="0">
              <a:buNone/>
            </a:pPr>
            <a:endParaRPr lang="en-US" dirty="0" smtClean="0"/>
          </a:p>
          <a:p>
            <a:pPr marL="0" indent="0" algn="r">
              <a:buNone/>
            </a:pPr>
            <a:r>
              <a:rPr lang="en-US" dirty="0" smtClean="0"/>
              <a:t>Haitian garment worker </a:t>
            </a:r>
          </a:p>
        </p:txBody>
      </p:sp>
    </p:spTree>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a:spLocks noChangeArrowheads="1"/>
          </p:cNvSpPr>
          <p:nvPr/>
        </p:nvSpPr>
        <p:spPr bwMode="auto">
          <a:xfrm>
            <a:off x="990600" y="12700"/>
            <a:ext cx="15728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b="1" dirty="0" smtClean="0">
                <a:solidFill>
                  <a:srgbClr val="308298"/>
                </a:solidFill>
                <a:latin typeface="Arial Narrow" pitchFamily="34" charset="0"/>
              </a:rPr>
              <a:t>Agenda</a:t>
            </a:r>
            <a:endParaRPr lang="en-US" sz="3600" dirty="0">
              <a:solidFill>
                <a:srgbClr val="308298"/>
              </a:solidFill>
              <a:latin typeface="Arial Narrow" pitchFamily="34" charset="0"/>
            </a:endParaRPr>
          </a:p>
        </p:txBody>
      </p:sp>
      <p:sp>
        <p:nvSpPr>
          <p:cNvPr id="3" name="TextBox 2"/>
          <p:cNvSpPr txBox="1"/>
          <p:nvPr/>
        </p:nvSpPr>
        <p:spPr>
          <a:xfrm>
            <a:off x="381000" y="1502687"/>
            <a:ext cx="8229600" cy="4524316"/>
          </a:xfrm>
          <a:prstGeom prst="rect">
            <a:avLst/>
          </a:prstGeom>
          <a:noFill/>
        </p:spPr>
        <p:txBody>
          <a:bodyPr wrap="square" rtlCol="0">
            <a:spAutoFit/>
          </a:bodyPr>
          <a:lstStyle/>
          <a:p>
            <a:r>
              <a:rPr lang="en-US" sz="1600" dirty="0"/>
              <a:t>1:00pm—1:15pm	</a:t>
            </a:r>
            <a:r>
              <a:rPr lang="en-US" sz="1600" b="1" dirty="0"/>
              <a:t>Election of Board of </a:t>
            </a:r>
            <a:r>
              <a:rPr lang="en-US" sz="1600" b="1" dirty="0" smtClean="0"/>
              <a:t>Directors—</a:t>
            </a:r>
            <a:r>
              <a:rPr lang="en-US" sz="1600" i="1" dirty="0" smtClean="0"/>
              <a:t>Bjorn Claeson, Executive Director</a:t>
            </a:r>
            <a:endParaRPr lang="en-US" sz="1600" i="1" dirty="0"/>
          </a:p>
          <a:p>
            <a:r>
              <a:rPr lang="en-US" sz="1600" dirty="0"/>
              <a:t> </a:t>
            </a:r>
          </a:p>
          <a:p>
            <a:r>
              <a:rPr lang="en-US" sz="1600" dirty="0"/>
              <a:t>1:15pm—1</a:t>
            </a:r>
            <a:r>
              <a:rPr lang="en-US" sz="1600" dirty="0" smtClean="0"/>
              <a:t>:25pm </a:t>
            </a:r>
            <a:r>
              <a:rPr lang="en-US" sz="1600" dirty="0"/>
              <a:t>	</a:t>
            </a:r>
            <a:r>
              <a:rPr lang="en-US" sz="1600" b="1" dirty="0" smtClean="0"/>
              <a:t>Welcome &amp; Highlights of Consortium Activities</a:t>
            </a:r>
            <a:r>
              <a:rPr lang="en-US" sz="1600" dirty="0" smtClean="0"/>
              <a:t>—</a:t>
            </a:r>
            <a:r>
              <a:rPr lang="en-US" sz="1600" i="1" dirty="0"/>
              <a:t>Michele </a:t>
            </a:r>
            <a:r>
              <a:rPr lang="en-US" sz="1600" i="1" dirty="0" err="1"/>
              <a:t>Reale</a:t>
            </a:r>
            <a:r>
              <a:rPr lang="en-US" sz="1600" i="1" dirty="0"/>
              <a:t>, </a:t>
            </a:r>
            <a:r>
              <a:rPr lang="en-US" sz="1600" i="1" dirty="0" smtClean="0"/>
              <a:t>		State </a:t>
            </a:r>
            <a:r>
              <a:rPr lang="en-US" sz="1600" i="1" dirty="0"/>
              <a:t>of New York, President</a:t>
            </a:r>
            <a:r>
              <a:rPr lang="en-US" sz="1600" i="1" dirty="0" smtClean="0"/>
              <a:t>, SPC</a:t>
            </a:r>
          </a:p>
          <a:p>
            <a:endParaRPr lang="en-US" sz="1600" dirty="0"/>
          </a:p>
          <a:p>
            <a:pPr lvl="0"/>
            <a:r>
              <a:rPr lang="en-US" sz="1600" dirty="0"/>
              <a:t>1:</a:t>
            </a:r>
            <a:r>
              <a:rPr lang="en-US" sz="1600" dirty="0" smtClean="0"/>
              <a:t>25pm—2:00pm</a:t>
            </a:r>
            <a:r>
              <a:rPr lang="en-US" sz="1600" dirty="0"/>
              <a:t>	</a:t>
            </a:r>
            <a:r>
              <a:rPr lang="en-US" sz="1600" b="1" dirty="0" smtClean="0"/>
              <a:t>Cooperative </a:t>
            </a:r>
            <a:r>
              <a:rPr lang="en-US" sz="1600" b="1" dirty="0" err="1" smtClean="0"/>
              <a:t>Sweatfree</a:t>
            </a:r>
            <a:r>
              <a:rPr lang="en-US" sz="1600" b="1" dirty="0" smtClean="0"/>
              <a:t> Contract for Uniform Management 		Services</a:t>
            </a:r>
            <a:r>
              <a:rPr lang="en-US" sz="1600" dirty="0"/>
              <a:t>—</a:t>
            </a:r>
            <a:r>
              <a:rPr lang="en-US" sz="1600" i="1" dirty="0" err="1"/>
              <a:t>Monette</a:t>
            </a:r>
            <a:r>
              <a:rPr lang="en-US" sz="1600" i="1" dirty="0"/>
              <a:t> McGuire, City of Madison, </a:t>
            </a:r>
            <a:r>
              <a:rPr lang="en-US" sz="1600" i="1" dirty="0" smtClean="0"/>
              <a:t>Wisconsin; Bjorn 		Claeson</a:t>
            </a:r>
            <a:endParaRPr lang="en-US" sz="1600" dirty="0"/>
          </a:p>
          <a:p>
            <a:endParaRPr lang="en-US" sz="1600" b="1" dirty="0"/>
          </a:p>
          <a:p>
            <a:r>
              <a:rPr lang="en-US" sz="1600" dirty="0" smtClean="0"/>
              <a:t>2:00pm</a:t>
            </a:r>
            <a:r>
              <a:rPr lang="en-US" sz="1600" dirty="0"/>
              <a:t>—2</a:t>
            </a:r>
            <a:r>
              <a:rPr lang="en-US" sz="1600" dirty="0" smtClean="0"/>
              <a:t>:20pm</a:t>
            </a:r>
            <a:r>
              <a:rPr lang="en-US" sz="1600" dirty="0"/>
              <a:t>	</a:t>
            </a:r>
            <a:r>
              <a:rPr lang="en-US" sz="1600" b="1" dirty="0" smtClean="0"/>
              <a:t>Open Session: Successes and Challenges in the </a:t>
            </a:r>
            <a:r>
              <a:rPr lang="en-US" sz="1600" b="1" dirty="0" err="1" smtClean="0"/>
              <a:t>Sweatfree</a:t>
            </a:r>
            <a:r>
              <a:rPr lang="en-US" sz="1600" b="1" dirty="0" smtClean="0"/>
              <a:t> 		Movement</a:t>
            </a:r>
            <a:r>
              <a:rPr lang="en-US" sz="1600" dirty="0" smtClean="0"/>
              <a:t>—</a:t>
            </a:r>
            <a:r>
              <a:rPr lang="en-US" sz="1600" i="1" dirty="0" smtClean="0"/>
              <a:t>Open to all</a:t>
            </a:r>
            <a:endParaRPr lang="en-US" sz="1600" i="1" dirty="0"/>
          </a:p>
          <a:p>
            <a:endParaRPr lang="en-US" sz="1600" dirty="0" smtClean="0"/>
          </a:p>
          <a:p>
            <a:r>
              <a:rPr lang="en-US" sz="1600" dirty="0" smtClean="0"/>
              <a:t>2:20pm</a:t>
            </a:r>
            <a:r>
              <a:rPr lang="en-US" sz="1600" dirty="0"/>
              <a:t>—2</a:t>
            </a:r>
            <a:r>
              <a:rPr lang="en-US" sz="1600" dirty="0" smtClean="0"/>
              <a:t>:40pm</a:t>
            </a:r>
            <a:r>
              <a:rPr lang="en-US" sz="1600" dirty="0"/>
              <a:t>	</a:t>
            </a:r>
            <a:r>
              <a:rPr lang="en-US" sz="1600" b="1" dirty="0" smtClean="0"/>
              <a:t>Wage Theft in Haiti?</a:t>
            </a:r>
            <a:r>
              <a:rPr lang="en-US" sz="1600" dirty="0" smtClean="0"/>
              <a:t>—</a:t>
            </a:r>
            <a:r>
              <a:rPr lang="en-US" sz="1600" i="1" dirty="0" err="1" smtClean="0"/>
              <a:t>Yannick</a:t>
            </a:r>
            <a:r>
              <a:rPr lang="en-US" sz="1600" i="1" dirty="0" smtClean="0"/>
              <a:t> Etienne, Coordinator, </a:t>
            </a:r>
            <a:r>
              <a:rPr lang="en-US" sz="1600" i="1" dirty="0" err="1" smtClean="0"/>
              <a:t>Batay</a:t>
            </a:r>
            <a:r>
              <a:rPr lang="en-US" sz="1600" i="1" dirty="0" smtClean="0"/>
              <a:t> </a:t>
            </a:r>
            <a:r>
              <a:rPr lang="en-US" sz="1600" i="1" dirty="0" err="1" smtClean="0"/>
              <a:t>Ouvriye</a:t>
            </a:r>
            <a:endParaRPr lang="en-US" sz="1600" i="1" dirty="0" smtClean="0"/>
          </a:p>
          <a:p>
            <a:endParaRPr lang="en-US" sz="1600" i="1" dirty="0"/>
          </a:p>
          <a:p>
            <a:r>
              <a:rPr lang="en-US" sz="1600" i="1" dirty="0" smtClean="0"/>
              <a:t>2</a:t>
            </a:r>
            <a:r>
              <a:rPr lang="en-US" sz="1600" dirty="0" smtClean="0"/>
              <a:t>:40pm—2:55pm	</a:t>
            </a:r>
            <a:r>
              <a:rPr lang="en-US" sz="1600" b="1" dirty="0" smtClean="0"/>
              <a:t>New Developments: </a:t>
            </a:r>
            <a:r>
              <a:rPr lang="en-US" sz="1600" b="1" dirty="0" err="1" smtClean="0"/>
              <a:t>Sweatfree</a:t>
            </a:r>
            <a:r>
              <a:rPr lang="en-US" sz="1600" b="1" dirty="0" smtClean="0"/>
              <a:t> Electronics—A Possibility?</a:t>
            </a:r>
            <a:r>
              <a:rPr lang="en-US" sz="1600" dirty="0" smtClean="0"/>
              <a:t>—		</a:t>
            </a:r>
            <a:r>
              <a:rPr lang="en-US" sz="1600" i="1" dirty="0" err="1" smtClean="0"/>
              <a:t>Pauleen</a:t>
            </a:r>
            <a:r>
              <a:rPr lang="en-US" sz="1600" i="1" dirty="0" smtClean="0"/>
              <a:t> </a:t>
            </a:r>
            <a:r>
              <a:rPr lang="en-US" sz="1600" i="1" dirty="0" err="1" smtClean="0"/>
              <a:t>Overeem</a:t>
            </a:r>
            <a:r>
              <a:rPr lang="en-US" sz="1600" i="1" dirty="0" smtClean="0"/>
              <a:t>, SOMO and </a:t>
            </a:r>
            <a:r>
              <a:rPr lang="en-US" sz="1600" i="1" dirty="0" err="1" smtClean="0"/>
              <a:t>Elecfronics</a:t>
            </a:r>
            <a:r>
              <a:rPr lang="en-US" sz="1600" i="1" dirty="0" smtClean="0"/>
              <a:t> Watch</a:t>
            </a:r>
            <a:endParaRPr lang="en-US" sz="1600" i="1" dirty="0"/>
          </a:p>
          <a:p>
            <a:endParaRPr lang="en-US" sz="1600" dirty="0" smtClean="0"/>
          </a:p>
          <a:p>
            <a:r>
              <a:rPr lang="en-US" sz="1600" dirty="0" smtClean="0"/>
              <a:t>2</a:t>
            </a:r>
            <a:r>
              <a:rPr lang="en-US" sz="1600" dirty="0"/>
              <a:t>:55pm—3:00pm	</a:t>
            </a:r>
            <a:r>
              <a:rPr lang="en-US" sz="1600" b="1" dirty="0"/>
              <a:t>Closing Comments</a:t>
            </a:r>
            <a:r>
              <a:rPr lang="en-US" sz="1600" dirty="0" smtClean="0"/>
              <a:t>—</a:t>
            </a:r>
            <a:r>
              <a:rPr lang="en-US" sz="1600" i="1" dirty="0" smtClean="0"/>
              <a:t>Prof. Robert J.S. Ross, </a:t>
            </a:r>
            <a:r>
              <a:rPr lang="en-US" sz="1600" i="1" dirty="0"/>
              <a:t>Vice President, </a:t>
            </a:r>
            <a:r>
              <a:rPr lang="en-US" sz="1600" i="1" dirty="0" smtClean="0"/>
              <a:t>SPC</a:t>
            </a:r>
            <a:endParaRPr lang="en-US" sz="1600" dirty="0"/>
          </a:p>
        </p:txBody>
      </p:sp>
      <p:sp>
        <p:nvSpPr>
          <p:cNvPr id="2" name="TextBox 1"/>
          <p:cNvSpPr txBox="1"/>
          <p:nvPr/>
        </p:nvSpPr>
        <p:spPr>
          <a:xfrm>
            <a:off x="457200" y="1143000"/>
            <a:ext cx="1659942" cy="369332"/>
          </a:xfrm>
          <a:prstGeom prst="rect">
            <a:avLst/>
          </a:prstGeom>
          <a:noFill/>
        </p:spPr>
        <p:txBody>
          <a:bodyPr wrap="none" rtlCol="0">
            <a:spAutoFit/>
          </a:bodyPr>
          <a:lstStyle/>
          <a:p>
            <a:r>
              <a:rPr lang="en-US" u="sng" dirty="0" smtClean="0"/>
              <a:t>Eastern Times</a:t>
            </a:r>
            <a:endParaRPr lang="en-US" u="sng" dirty="0"/>
          </a:p>
        </p:txBody>
      </p:sp>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p:cNvSpPr>
          <p:nvPr>
            <p:ph type="title" idx="4294967295"/>
          </p:nvPr>
        </p:nvSpPr>
        <p:spPr/>
        <p:txBody>
          <a:bodyPr/>
          <a:lstStyle/>
          <a:p>
            <a:r>
              <a:rPr lang="en-US" smtClean="0"/>
              <a:t>Medical Care</a:t>
            </a:r>
          </a:p>
        </p:txBody>
      </p:sp>
      <p:sp>
        <p:nvSpPr>
          <p:cNvPr id="68611" name="Rectangle 3"/>
          <p:cNvSpPr>
            <a:spLocks noGrp="1"/>
          </p:cNvSpPr>
          <p:nvPr>
            <p:ph type="body" idx="4294967295"/>
          </p:nvPr>
        </p:nvSpPr>
        <p:spPr>
          <a:xfrm>
            <a:off x="457200" y="2133600"/>
            <a:ext cx="8229600" cy="4389438"/>
          </a:xfrm>
        </p:spPr>
        <p:txBody>
          <a:bodyPr/>
          <a:lstStyle/>
          <a:p>
            <a:r>
              <a:rPr lang="en-US" smtClean="0"/>
              <a:t>100% of workers reported that over the past year they were unable to seek medical attention for at least one dependent due to lack of available funds. </a:t>
            </a:r>
          </a:p>
          <a:p>
            <a:pPr>
              <a:buFont typeface="Wingdings 2" pitchFamily="18" charset="2"/>
              <a:buNone/>
            </a:pPr>
            <a:endParaRPr lang="en-US" smtClean="0"/>
          </a:p>
          <a:p>
            <a:r>
              <a:rPr lang="en-US" smtClean="0"/>
              <a:t>Almost 50% of workers reported having to take out loans in order to obtain medical services </a:t>
            </a:r>
          </a:p>
        </p:txBody>
      </p:sp>
    </p:spTree>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p:cNvSpPr>
          <p:nvPr>
            <p:ph type="title" idx="4294967295"/>
          </p:nvPr>
        </p:nvSpPr>
        <p:spPr/>
        <p:txBody>
          <a:bodyPr/>
          <a:lstStyle/>
          <a:p>
            <a:r>
              <a:rPr lang="en-US" smtClean="0"/>
              <a:t>Shelter</a:t>
            </a:r>
          </a:p>
        </p:txBody>
      </p:sp>
      <p:sp>
        <p:nvSpPr>
          <p:cNvPr id="70659" name="Rectangle 3"/>
          <p:cNvSpPr>
            <a:spLocks noGrp="1"/>
          </p:cNvSpPr>
          <p:nvPr>
            <p:ph type="body" idx="4294967295"/>
          </p:nvPr>
        </p:nvSpPr>
        <p:spPr/>
        <p:txBody>
          <a:bodyPr/>
          <a:lstStyle/>
          <a:p>
            <a:r>
              <a:rPr lang="en-US" dirty="0" smtClean="0"/>
              <a:t>Over a third needed credit or loans in order to pay for rent or shelter. </a:t>
            </a:r>
          </a:p>
          <a:p>
            <a:r>
              <a:rPr lang="en-US" dirty="0" smtClean="0"/>
              <a:t>Workers unable to access credit or affordable loans and rely on extremely high interest loans.  </a:t>
            </a:r>
          </a:p>
          <a:p>
            <a:r>
              <a:rPr lang="en-US" dirty="0" smtClean="0"/>
              <a:t>Many workers have no running water and erratic electricity.</a:t>
            </a:r>
          </a:p>
          <a:p>
            <a:pPr>
              <a:buFont typeface="Wingdings 2" pitchFamily="18" charset="2"/>
              <a:buNone/>
            </a:pPr>
            <a:endParaRPr lang="en-US" dirty="0" smtClean="0"/>
          </a:p>
        </p:txBody>
      </p:sp>
      <p:pic>
        <p:nvPicPr>
          <p:cNvPr id="70661" name="Picture 5" descr="haiti_056"/>
          <p:cNvPicPr>
            <a:picLocks noChangeAspect="1" noChangeArrowheads="1"/>
          </p:cNvPicPr>
          <p:nvPr/>
        </p:nvPicPr>
        <p:blipFill>
          <a:blip r:embed="rId3"/>
          <a:srcRect t="23999" b="37234"/>
          <a:stretch>
            <a:fillRect/>
          </a:stretch>
        </p:blipFill>
        <p:spPr bwMode="auto">
          <a:xfrm>
            <a:off x="838200" y="4630738"/>
            <a:ext cx="6934200" cy="1793875"/>
          </a:xfrm>
          <a:prstGeom prst="rect">
            <a:avLst/>
          </a:prstGeom>
          <a:noFill/>
        </p:spPr>
      </p:pic>
    </p:spTree>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p:cNvSpPr>
          <p:nvPr>
            <p:ph type="title" idx="4294967295"/>
          </p:nvPr>
        </p:nvSpPr>
        <p:spPr/>
        <p:txBody>
          <a:bodyPr/>
          <a:lstStyle/>
          <a:p>
            <a:r>
              <a:rPr lang="en-US" dirty="0" smtClean="0"/>
              <a:t>Recommendations to Brands</a:t>
            </a:r>
          </a:p>
        </p:txBody>
      </p:sp>
      <p:sp>
        <p:nvSpPr>
          <p:cNvPr id="73731" name="Rectangle 3"/>
          <p:cNvSpPr>
            <a:spLocks noGrp="1"/>
          </p:cNvSpPr>
          <p:nvPr>
            <p:ph type="body" idx="4294967295"/>
          </p:nvPr>
        </p:nvSpPr>
        <p:spPr>
          <a:xfrm>
            <a:off x="457200" y="1935163"/>
            <a:ext cx="5105400" cy="4389437"/>
          </a:xfrm>
        </p:spPr>
        <p:txBody>
          <a:bodyPr/>
          <a:lstStyle/>
          <a:p>
            <a:r>
              <a:rPr lang="en-US" dirty="0" smtClean="0"/>
              <a:t>Full compliance with the minimum wage, with prices paid to factories adjusted accordingly</a:t>
            </a:r>
          </a:p>
          <a:p>
            <a:r>
              <a:rPr lang="en-US" dirty="0"/>
              <a:t>Full compliance with payment of overtime</a:t>
            </a:r>
          </a:p>
          <a:p>
            <a:r>
              <a:rPr lang="en-US" dirty="0" smtClean="0"/>
              <a:t>Back pay with interest</a:t>
            </a:r>
          </a:p>
          <a:p>
            <a:r>
              <a:rPr lang="en-US" dirty="0" smtClean="0"/>
              <a:t>Continued production in Haiti </a:t>
            </a:r>
          </a:p>
          <a:p>
            <a:endParaRPr lang="en-US" dirty="0" smtClean="0"/>
          </a:p>
        </p:txBody>
      </p:sp>
      <p:pic>
        <p:nvPicPr>
          <p:cNvPr id="73732" name="Picture 4" descr="2013-01-15 13"/>
          <p:cNvPicPr>
            <a:picLocks noChangeAspect="1" noChangeArrowheads="1"/>
          </p:cNvPicPr>
          <p:nvPr/>
        </p:nvPicPr>
        <p:blipFill>
          <a:blip r:embed="rId3"/>
          <a:srcRect l="17778" r="16667"/>
          <a:stretch>
            <a:fillRect/>
          </a:stretch>
        </p:blipFill>
        <p:spPr bwMode="auto">
          <a:xfrm>
            <a:off x="5772150" y="2133600"/>
            <a:ext cx="3097213" cy="3543300"/>
          </a:xfrm>
          <a:prstGeom prst="rect">
            <a:avLst/>
          </a:prstGeom>
          <a:noFill/>
        </p:spPr>
      </p:pic>
    </p:spTree>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Buyers</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3400" y="2057400"/>
            <a:ext cx="2267288"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utoShape 4" descr="data:image/jpeg;base64,/9j/4AAQSkZJRgABAQAAAQABAAD/2wCEAAkGBhEPDw8NDhMPEBIPFBYYDxYPFBYVFRYWFhMXGxkcFRQXHSgqIyUmHxIeITcsLykpMS0sGR8xQTAqQSYrLDUBCQoKDgwOGg8PGTUkHiQ1KzU1Mik1MTM1MzU1NSwqNTE1NSorNTUsKS0sNC0vLDQvKjUuNS4qKSwpNTY1LDQtKf/AABEIAGwAbAMBIgACEQEDEQH/xAAbAAEAAgMBAQAAAAAAAAAAAAAABgcDBAUCAf/EADIQAAICAgAEBAQEBgMAAAAAAAECAAMEEQUGEiEHEzFBIlFxgRQyQmEjUnKRsbMzc5L/xAAZAQEBAQADAAAAAAAAAAAAAAAABAMBAgX/xAAjEQACAgICAgIDAQAAAAAAAAAAAQIDETEEIRITUfAiMuGh/9oADAMBAAIRAxEAPwC8YiIAiIgCIiAIiIAiIgCIiAIiIAiIgCIiAIiIAiIgCIiAIiIAiIgCIld80eK60WtRh1raayQ9lhITY9QoXudfPY+81qpna8QRlbdCpZkyxJ83K45U8ULcrKqxL6ah5xIDVMw1pSe6tvfp8xMnB/Em+/iCYLVUqjWuhYFurSdXfv8A0zaXDti2mtLJkuXU0mnvosTcSveUfEe/NzUxLKqUVg5JQsT8Kkj1+kkHPPMr8PxlyKkSwtYqackDRDHfb+mdJceyM1W9s7x5EJQdi0iRRKjHjJkbG6Mf/wBPuTzlLnGriNbMgNdlevNrY7I36EH3B+c5t4ltS8pLo61cqq1+MX2SCNyPc3c218OWhnAY3WhSPcVj87/YEfcid5HDAMpBBGwR6EH5TBwkoqTXTN1NNuK2j3uNyts/xUsx823HsprNNVpRmUt19IOtgem/eSnmXmX8PgNn43l3D4CmyelldgN7H1m0uNZFxTW9GMeRXJSaetnf3Pu5B+W+dsrNostTHrZkuRCqM35GTZbZk2mdlcq3iRpXbGxZiaHMWS1WHlWpsMlNhUj2IQ6P29ZU/hTwyu7NZrVD+TV1IG7jq61Xej8gf7mW1m5Cur0it7gwKuANLogggudD39pS+XwjO4PkebWLF1sJag60ZT7Mda3+x13Ev4bUq51p4kyHmJxshY1lImHD/EinLzMel8RQ3m6S1rVY1nRGx8A/z7yIcuZCpxlLGPwjItOx39fM1/me+XBdm8Ux77anYGxfNKVsEAAPckDQ9Jk5XwmHGqt1uEGRb6o3Tr+JruR9JZ641qaj1+Pzn5I/OVjg33+Xxj4NfkDMFXEa7elm0tvZfXupkr8TOMNfhIpqesC5T1Nv+V+3pIJwrKysS/8AEUJYrr1AFqmYabsexE7vFOO5ufgXDKVmNV9HlhaSp+JbursB3/KJzdU3fG1PpYOKbUqJVYeXk6vIq+Zw6yhsYXo9rhiR8wvoQOxEj/h5xB6OIKUBs60dWA9wBvfofdQZj4ZzFn42M+Hjo6JYWJIpfr2w0eltdvT5TLhcHyMLGtymqtW3JU04yhGLhG15thAG1+H4Rv8An/aHW17FJ/tr790FPPrcV+uzs56pxa6zMtLisE146I35VX1YnXqSSfpqS3lLiox8ZcbJY/wSVpcgnqq/T1a9CN9P2Ej/AIY8qs1V1+SLESw9NSHa9x6vo+/sPof2kfwa8nhvEyL0uurSwrceh3V62/WBojeiG+oIkc6nY5Vxl1HS+/6WwsUFGyUe5bZpcw8Mtu4jkCtHbz738k60r77jTHt3mPD5kdMHK4Zb1FH0ad+tbhwWGj7HR+h+pneOZkji7Y4838O2V06CHpCFv0trsO/zna555RqpT8UlBvXf8foJFy7PZgVHxd/XffuD85T7/HxhZHOsY/pL6M+U63jec/w9eDP/AAZf/av+sSxNSv8AwxK01ZPlV5JRrFLeYgDKej5fqH7j+0ntN4cdS71+4IP3Bnl8t5ukz0+KvGmKZkiIkxSIiIAiIgCIiAIiIAiIgCIiAIiIAiIgCIiAIiIAiIgCIiAIiIAiIgCIiAIiIAiIgCIiAIiIAiIg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a typeface="+mn-ea"/>
              <a:cs typeface="+mn-cs"/>
            </a:endParaRP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057400"/>
            <a:ext cx="1695450"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AutoShape 7" descr="data:image/jpeg;base64,/9j/4AAQSkZJRgABAQAAAQABAAD/2wCEAAkGBxQSEhUUExQWFBUWGBgZGRYWFiEgHxwdHR0dHiIZHBgdHSohHx4lHRsWIjEhJSkrLy4uHyAzODMsNygtLisBCgoKDg0OGxAQGzIkICQ0LDQ0MjQsLSwyLC8sLCwsLCwsLC8tLCwsLCwtLCwtLCwsLCwsLCwsLSwsLCwsLCwsLP/AABEIALoBDwMBEQACEQEDEQH/xAAcAAACAwEBAQEAAAAAAAAAAAAABQQGBwMCAQj/xABNEAACAQMCAwUEBQUNBwMFAAABAgMABBESIQUGMRMiQVFhBzJxgRRCUpGhI2JzgrEIFTM0NXJ0orKzwcPRJDZDU5Lh8BYX8USDk8LT/8QAGwEBAAIDAQEAAAAAAAAAAAAAAAEDAgQFBgf/xAA1EQACAQIFAQUIAgIDAAMAAAAAAQIDEQQSITFBUQUTYXGBIjKRobHR4fAUwULxBmJyI4Ki/9oADAMBAAIRAxEAPwDb6AKAKAKAKAKAKAKAKAKAKAKAKAKAKAKAKAKAKAKAUczcxw2MXaTEkk6UjUZeRvsqv+PQeNCUnJ2Rnd17QOISH8klvbrnZXDSN6ZbUqg/AfOrFSZ0odl1WrydvmMLf2gXVq4XiNsNHjLCrAqPtGFsll9VJ+FYuFtTXqYOUY54tSXhx5mi2l0kqLJGwdHAZWU5BB6EGsTUO1AFAFAFAFAFAFAFAFAFAFAFAFAFAFAFAFABNAQbrjNvEwWSeGNj0V5FB+4mgJqsCMg5B8RQH2gCgCgKtzLz7Z2RKNIZZv8AkwjW/wCtjZf1iKhtLctpUalWWWCuyi8Q9qV7IcQQQW6+cpMj/cpVR881U68eDsUewcRJXm1H5/T7iducOKE5N8R6JBEB+Kk/jVffvhG7H/j9O3tTfovvcF5w4opyL4t6PBER/VUGnfsS/wCP07ezN+q/0OeH+1O9jP8AtFvDOvnATG//AEuWU/IirFWi9zRrdg146wtL96P7l85a56s706I5NEvjDKND/IHZvipNWpp7HHqUZ05ZZqzLNmpKzE+ar43HEbh2PdgPYRDOwCgF2A82bYnyUVdSXJ2eyqSs6j8kQqtOySeJ81gwx28zx/kzlSd3x0A69Mem+B5Vh7Klds0H/HoVXNys3x+B/wCxvjiFri0EilFKywjO4D51ooPgGXVj8+qJWvocPEqn3r7t3RqNQUBQBQBQBQBQBQBQBQBQBQBQBQBQHO5nWNWd2CqoJZmOAAOpJ8qAz259qYZj9GtXlj8JZHEYb1VCC2PUgVhKpFGnWx9Ci8s5a/E7WPtSh/8AqoJbcfbH5RPiSneHzWinF7Myo4yhWdoSX0fzJHMPtA4dvbuXuBLHuIULAo48GBGdj9UnHxrNu25sTkoK8nYyi0tYBJKka9rGDlZZIirMG+pJrUZZemRsRj4VrVXrdM4Xa1SUXGpTqb8J7W50LryFzhHYpJbXUmiFAXt3bJ7vjAPEkHdR4g4HSrac8y8Tpdn4r+RST/yW/wB/Utdpx6Pi1jOIXeCXs2VlLaZImxkEkeHQ6htj51YbqaauhX7LeeTdQCK6YLOkesOxAEsY/wCJnpqXo3yPQ1CaZjGcZXy8aepXecfaFLdlobFzFb9GuAMPJ5iLPur+f1PhVVSqo6I7fZ3ZUsR7c9I/Xy+4ci8iLKvbS5jg3PXvSebFjvp679T4Y61XCDn7UtjpYvHU8Ev4+GSzfG33f6+hE5o45DMBDbQpFAjZVgvefGRknqAc5wd+mfKsJyT0SN7A4OrSbq1puU3xwuSvVWdIKA8M41xozrEHbBkYEhQASSQPhjfYZ3qJtqLaV2uDn9o4qWHgnHdu1+gcasrcNEsV0bosxydIGjSpOtJkAAIOnbJ61Vhq1aTeeGW37s/qcmlWliqsaNV5078JW03TSRPfnTiEapDJdusA27ZVXtPRZHIJwPtAA+Zrp0qik7M18T2QqE80m8j56ef32OtnyObsSSxSl5QS7ByGZs768MuGyfXP3itlwiiqthKFFq7avzo166CdhL2oiKJG5BHbJ1KDAIUHoegx4VOt7Gdqrqqk0otr3l0XQY2cQjbSsDAZ3kypz6k6tZ+6s0raWNylFU5ZY09Ounx3uWCw5bhvI3w/Z3EWXXJ05A6MkgwVYHbqfDzqJ+JTjMqaVSF4vlbplv8AZrzPJcB7a4bVPCAwfxljOwc421A9049D41RKNnY4uJoOjUcX/tF4qCgKAKAKAKAKAKAKAKAKAKA43dysSNI5wiKWY4OwAyTgb9KAgcE5ktbwZtp45fMK3eHxQ94fMUBnHtJ5naVm4fOklmva6jLoMqTQrnGAhDbnSSMHGMEioZEmkrt2KupHalYpnuIQg/KPD2Xfye6i9SoGNzWtVjFbHnO1KGGpxSp+95308f6OyN5jBORjPX4eY/8AMVV5HJlTyv2XdfTz/fUjIkMTZmjD2rMO2QbFM7dvEw3R16nTgEZzV9Kp/izu9mdoSqPuauvR/wBPr+oeczcuvYdk6y/SLWZgiO3voWBZQxGzqQD3hg+dTUpK10Z9o9m03B1aejWr6P7CsnrqGw3BOMf9j/2rXOBGLypwer41v+V+2OVxZqx1HUGxpJRipK/ZYqRlfQ1lGbjsXYfH1qCtB6CjiQEziFRiOLZyNuox2YI8Me991SpOKvyz2n/FeyZ13LEVm7P5/l/TzJIGNh0HhVR9KSSVkWOLnK5FqbbKFNBQMR3gp2xnOOm2cVZ3kstjmy7Kw7r9/re97cXK7VZ0iJxKcqFA+s2k4zkDBORp3ztWUVc0sdWcIJL/ACdub7N6ZdeCTGmBjJPxOT8yaxNqEFCOVX9dWOeTLbtLzV9WGNif50ndA/6Q5x6itDtKplo5eW/ocbtSopVY01wrv12+Ry5pvhNdEL7kAMYx0LnBcj4YVfiGrLAUXTpZnvLX04+5l2XSvOVXhaL+/wCl8RY6gggjIOxBrdWh2XFSVmtDzwLis1nMsaPpUg9nIWIKjxjzg523GfKuhQq5llZ53E0HRkqUknB7X48L+HHgdePSq8auG1MJF06W3Yk94Aqc5IzWxO1ijGunKkpRd7NWt80ra7HlLCVlILCNSc6STIfmztt8BUKLtYiOGqzi03lT41k/i/60G03BbyGFZxouICNygww8MHwz4YIHxqczTsRGvVpzyXUmuLWfo9meuTuZYIb+Od2ZIhDLG7GNsAkoQpwp6FT8Kwm09jSx9WFbLKF9L30fzNv4bxKK4QSQSJKh6MjAj8Oh9KrOaSqAKAKAKAKAKAKAKAKAKA+OAQQRkHYg0BgPF+BLa3k0AyhhYSQSIdLrHJllCsNxpOpflWvUbhK65OL2hVq4WqqsHpLdcXX4O3EuIXVz2IuZllWBiykRBXJ0le+wOCMHfAGTisZVbq1jVr9rd9SdNQs34/Q5q2RkHIO4I/1qk4souLaejPMsYYYP3+XqPUVN7Mso1JU5Xj/vw8bni2lDr1VuoODkf/B8qlqzLa9KVKd1dcrh/qI8rBOyjaWV1QnsLfJbSTnPZoBqPjjy3xirM85Kx0o4jF4yl3cV5vb8EiftFUtJa3KJjdnhOnHrjOB8RWGVbJr4lb7HxEfai1fwdv6IF5fdlFrjOtWGI8HPeOwXPl5eWMeWJtd6k4bBvFYhU5K076ra68PHh9b3XJxsrfs0C9T1J8yep++q27u59pwuHjh6Spx4O1QbAUAUBA4ymUDbd1gTkZGNwfEeeetZ097HN7VT7lTt7rT9Nn9TnNxUIg8ZPLGMepH+FZqld+BpVO2owoKyvPpa1vF/Y78u8buljkjjKqkjEvJo74JAHdbPXAGMg4+6qsThaE5KcldrZcepzOz6OIxc3ro3rL7ePTp8iVHGFAUDAH/n31F7nr6dKNKKhFWSPVDMj39v2iEA4bqp8mHQ1lCWV3NfF0O/pOHPHg+D1w6OW4CTB0QgEBBHkKc4OcsO9kda6sbytI85ClVqNVcyVr2Vr24fO5KumubeTFxgIPeIjIK+rKTkD1Gam7Wr2Hf14NSnJOHVL6jLh/HZEgeMSO0ch7wERGdh0GCcYxkjrtU3T1ZZGVOVqs7trZ5WvHbkiWxEd101JIutkyRkqQDuOmVP4U/y8ybZK7jF2Ulf1VtfwWHiDx8OljveHyZVhma2z7yjqrAbBxvpYjII8QarcW02c6thqlSMpSjaUeeJfnm6NDveeLGKJJWuEIdVZEU6nYMMjEa94nf5VWct6as+8o82xcQ7Xs45Y+xZVYSgA94ZGAGPh50vcxjKMkpRd0WGhkFAFAFAFAFAFAFAR7+17WNk1vHqGNcbaWX1VvA0BivM3DRbcRkjE005MSPI85DOCSQqqwxldIbw2NUV9kcXtqKdKL5v/siVrHmiNczxpgGRYz6sB94NZqMnxc3aNKtO77tzv4P6nNJoX6ypJ6a1x/0jb781LUlxb0LJQxNNexTcfGzv8dzpd3EeltTL3QWwGGRgZyPEGojGV9CvD0q6mmovXTVOzv16ot/s/txDC0skE/0h07SSRoTuPCKLxIC42HU5O3SsK2rsnoeup040oqENEi8cLvFdQxV1VvB0KuPD3TuP/isINRbjPYzMn9qHLkcMkU8YZYpZD2kabflQCVdQOhYas48QPOrqU8ya6fQ3Ozo0/wCVFzTfGm/paz3sV6BwNKhX3HVgdvQk+PxrF8s9zTmklBKW3N3bzZ3rEvCgCgPjqCCCMg7EUIlFSi4vZiW4s+z+oHXwYJk/rb/jWxGpfk83XwDoXfdqUeGopv8A+12vierSRM93sz1BAKA7/r0n4v6mOGnTU7xin4LItHv/AJ31GMGVOkAaD7pXA+XvEn41U7NXOthm6M+6SWR7NWXX/s2+mxIrA6IUBy4NIyzTRBdSkrJnI7uvY7eO4ro4WTcbHBqKVPEzhFXTs/K/5LlxDjTTW6QyIrFNhIfe09NP3dT6Vs5EmVQwsYVJTT0luuCpcPkKdrFlz2ZwuEzhcAgDbruRgnwrGLaujXoSdNzpJv2dtL2Wj/dTn25eYEFwEXRqEWe8xBIIwQuABUXuzDvHOsnd+yrXy8t630shrFMu6ltRXOokY/wxVlzfjUjZxbu1uQeA2yrDGwRQzKCSAMnPmfGuTUl7TVz5L2lXnKvOGZ2T2vod7qxVmWRQFlQqyvjxVgwBG2RkbikJuPkY4PtCph2k9Y9Czxe0i+iimV41nnJQwusemPH11fvZBGNvPIrYjVTVz0NHtKhUhmby+D3NR4FxaO7gjnibUkigj0Pip8iDkEeYqw3yfQBQBQBQBQBQBQFN9pvAY5rZpxFI88CkoYHCyY8VyVIZcZJXB6bb1DSe5jKEZrLJXRj1hYM6BpJ3kDAHCnCkHzIwT+Fa0ppPRHmsVjIUqjjRpKLXLWvpx9SdBw+JdljQfqiq3NvdmhPG4io/am/iMeVeWYL1mmn0CCNiqxggFyNi7kbhM7AbZINTOpKmkluz1OBoTpU05tuT6vbwLxfcn2UtrLEltbo7RsI3EajDFTpOceeN6ijV19t7G7diHlXiKvAP5QdtHZSAamWNxgMFO2kqQRnwFRUi78EDeTma3tvyLG4aRThUaN3lk3PeUYyy7e906VX3cpaqwK3z3e3F3CiJZXkSJJ2jOUXVgKwGlVLHOWzuKtpwjG/tJmxhZwhWjKbaS6blCtpNYKhp8g7sdIKkfVO23zFTJZdXY9fhsRDExcac5vx9m68PXy9RhA5YZKlT5NjPx2JFYNWZ0qcnKN2mvO39No91BmFAFAFAeXjB6gH4jNDCVOE/eSfoAjG2w26bdPhU3ZHc07p5VdbabeR6qCwKAgPHm5GynMR95yo2YeI+PStzC8o4PasU68dFqnu2tn1XmPYWK6VwgULv3ySOvTI3HqTW8tP9ldNyjaNla2urb5+QiErGR5C5hilORIAdwBpxnOFzjIJGd9qq5vwzmZpOo5ybjCT38NvJXte7G0MCIh0TFUxthkwu+cgldyd+pPU1YklszfhTpwj7FSy846fI4yTGcCKNi0fSSY+I+ypAAJPmBjFUVq6irLc4nbHbVPD0u6g80n++Hx+BJAiHdDgEbAdruPkW/aK0fa3t8jw2fEv2pQuv/P4JADZGGBGN8jc+uQcfLFY6GtJQs7xafHT4PX5ngM+fcHXrr/HGmpsv1E5KNvfd/wDz+QspbhZex4fNJHPOd44iNJzsZXBBCAAbuMHar6UpvTg7vZdbEzSjJXguXv5LqbrwWxMEEURdpTGiqZHJLMQN2JO+53q87RNoAoAoAoAoAoBNzZx9LG2eZ+8fdRB1dzsqD4n7gCaENpK7MS4dbmOJEOMgb46ZO5A9B0FaMpZpNni8bWVatKotmSTUGtFpSTZL5dcx2ltHEI7iW4Rk+jGBAMoSGeeUd7RG2++5Owqyes23olzf6Hvm09UWyDlqcqO1v51I6JbLHHGo8FVdDHA9TVDqR4j8QVnmjhHEOGO15BP2qPjtSyKM9AHlVRpYAdXUKw8dt62EoyWSa8vwC1cqQW0MRdZ4p5Xb8vc61JeQjJBbOw8kHQYrWquTdmrLhEFqtJtJweh6g0pVFF2lsCle0vleOeN7iAaZ4l1ZXYyKu5jPnsO6eoPoatjUip5V7v0LqFedGeaDa8nYzCB9WJEViH66mIwNtwpJH3YpLTR8HuqNTvEq1OLtK27ei62ba+FiXWBuBQBQBQBQBQBQBQEIWnbXBGrToi3wqn3m8mBH1fKt3CxvdnC7Rp99iFFO2VdE934+Q34/yvdQosjaZ4mGzKFGsY2XWozj80gE9K2bNnHnGU72ea28WlGVl4rdepHs4XlQN2xCke5GigD806gTt03rJJyW5uUqc60M3eaPhJJLw1vsfL3lyW2ZZXi7RCuwaNQSDvqUqNLEffjNU1KTkvZZyO0OzZ16b7ipqumj9bb/ALuSpcTQns2wHQhW8sj8MVoe7LU8FFSoYhd6r2evN/uTpOdbNYexThdqkqqFLyaGjBAxq7o1t54OPjW5m0uj13e3hnim/Rp/OwhtuERvmRZSSevY6UUegRBsPSqJVZX1RwsV2nXUssqaXmr/AIOtxwQMNpZh8XyPmD1rFVbcI1qXasoPWnH0VjQfZVx6MObMWQSVc67i3jAjIAyDIxYsrHpg538vDZjK6uemo1VVpxmtLmoVkWBQBQBQBQCHmPjkSarZbuK2u3j1xmTBwMkA4bYglWGOvjQGaWfP3E3T+EtQQWUkQE+6xXUp7TBBxkHHyqmdXK7WOZiu044eo6bje1uRXdyyzyCW5meeQZ06sBUz9iNcKD4Z6+tVTqORxsX2pVrxyWsvr5/qCqzlniSUL1IHp4/d1olfYtp0alT3V++exP5BuFiubt1t55WIiA7NAdIOonIZlxqOD64rKqm4RTaPX4HN/HipO7+P06GgJxVjE0n0a4BUgdmVUO2cbqNeMDPn4VrZNbXRtkXmbjrCOO2ji7aa4BCQvsFXHeeU74Rc4OM5Owq2F2tXov3QCay9nqGCOK7uJpxGFARW7ONdIwMKoySPtMSal4hp3grfUkaS8oTwJ2ljdy5G/ZXDmWNvzTq76fFT8jWeW6zNXXhoyCRwLjqzpJ2idjLBtPExzoOM5B+shGSG8d/KtedNxenOwMQsdlBWBiCPe1Lgg+hbyx4VtVPeauew7NUoUINUm7re61Xk3/QwhjKnSqKqAbEHx/m4/wAaqfVs61ODg8kYpR8+fK39naoLgoAoAoAoAoAoDly5KrvM+RlmAA8dKbZ+ZJrp4ZWiefjWjVr1JJ63+S0LR++MvY9hrPZatWjbr8evXfHStiyvcz7mHed5bXqII5RFcOm+JQrgAE97JU9BtnCnNY+7KxqKao4hw4kk+ut2mWYcak+jG2Olk1ZBI3XfOFOdhn9prLKr3L/40O+71b/Ups6KJniZisRxIVUHct1XKjZcgk+dUOnHvLs41bs/DvHOpUXC4fPl+9BraXEWyR7bbAIQPxGKuTR2aVSlfLBfJr+hrxngdubYXdqwiuEwHhJ9/wBB4kHqCc489qqqQzaNHHx+A/kuVKpC/KaVv19BbbTiRFdejAH/ALVzGrOx8zr0nSqOm+B1yjzQ3DmlVonmt5W7Q9njXG+AD3SRqU4B2ORvsc1sU6itZnoezu0abpxpzdmtNeehqvAeOwXkfaW8gdQcHYgqfssp3U+hq87IyoAoAoAoCqe0PlaO+tyTpWaEM8UjDYEDJV/zGxgj5+FGrkSV1ZmRWdwksadF1KG0A4I+GN9vOtJpxbPH16VXD1pNa2e9r38/7O7K2dmBHkw//Yf4g1irFKlSkrSVn1X2/KPKO2vHdwBlsZ8egz+PT9tS0rFk4UY0syvd7Xtxu7fLffyJPB+FPdTmCJuyRFDTSgZKhidKrn67YY5PQCpbssz16HU7Ownfrvq2q2S8uo94jyt9BZbi1+ktHjTcxxTN2rAbrKpz3iuWym2x28axjUU1ldvA7qSSslY68v8AMsEuRGb5lkGkySzxns/zu9LqUjz059DSdOS3t++hJz5d4gRcXcywXN3l1gjmj7Nh2cSgY1M65JcsxwN8ilSPspNpAtNtxdnV2Nrcx6ACFdUy/ogWQ5I9cVQ4La6A3sL0hQdJXUAdLjBXI6EA9R4jNZwqyp3SBReeuHl7m30SCEXYktp26ZjGJMDw1YEig/nVZSl7Lur21QRKj9l9g40ASqfBu3f/AF0/hUwqzlK2nwLFVqbKT+Jn3NHKsnDpVXCyo5IjldipzjJRwARqxkgjYis75r8NbnZ7Mxzzqm4py4bbXGz0d7kOFNJCoqBPHDbg+gxv8c1Vvv8AvzPUQj3bUYJKPnz5W1+JIqC8KAKAKAKAhcVuCqhVPfkOlfTzbA32H+FWU4ZpGh2jiVRpWT9p6L7+n2Jdm/ZIqLL3VAGOwboPWuonZb/I4kKiglFT0X/RjCGbvbszBt1HZkADfq2P24rJPU2YVPa1k3fbTb1t9RaXaSZ5EWQqAI1aMqM4JLe8emSBt5Vhu7o03KVSs6kFK1rJprjfd9RjbOy41LL3s5Lle7jzweh9M/Ks0bdOUo7qWvWztbyIdtAZneYO6KcKug41Kv1unQknFYpZtTXp03WnKspOKeitylz8SRf8Gu40WUPK8bdASBq9FkAI1eho78MxnCqm1TqOVt47P6fjxCwuQ+ZB2gUDGXK4267DcEY3zisou5fh6qn/APIrpJc2tpvp1PPBQexU+eph8GYkfgRXKqtZ2fKu1ZKWLm11O1xcFXjRQuqVtKl3CID+c56enn0pThn5JwGB/lN+1a3qy8ezjhF3bX84nh7NJIEOtG1RsytgYbA72lm2IztWzCOVWPS4TD9xT7vNc0yszZCgCgCgFnMPAYL2LsbhSyag2AxXceqnOOooDK/aJwy0tZrW3tLdUlVu1kKxYJjIdNRnJycHPd3zt0xvhUfsvU1MfKP8eak7XXz6fvmKa0zxR4C41EZOd8D4AY/CngXZu8yweltL+t/7JnKV9JHczIgnYsY5THCsR1qBpOTIQdiMd0+NZTScE3bnqer7MlF4aNuLr5/ksNqH4sWaTXFYoSoizhp2X3jIyn+DB2Cg7kHesHakrLWX0N7YdvynYkAGztzpGB+SXYeXSq+9n1BU5OGrBey2whlZZT21usNyYF06VEiAK6hirDOMZANXqTcM1/PS5I1tOHyRurrZXRZTkBuIFh81aQg/Aiq3JNWcl8CB7w63ljcppJiI1dpJcM7hzjuaGXZRvuG+W9Vyaavz5AS8Tgjv79IWRZYbRHaUMAVMsgCpHjzVQzHyyKzi3Cnfl/QC/jXDn4a0UtrJMloZVWS3jdcKzHCshkBCqW0qy7dcgis6cu80e/UEn2oSa+Fs0iaG7SE6HIOD2gBBIJHu6s4J2qKF+93vo/oZ0/fXmjJhHGPC0+8Vbd+J7DJQTulSO/0katWq21EY1at8eWaxtxqXd8lLOnTv1vr8SSt8uTmSLT4YcZ+f41i46bGysVDM7zjb/wBanVLyMnAkQk+AYf61GV9CxYii3ZTXxR1DDpkbVBbdPRM53VysalmOB+JPkB4mpjFydkV168KMM83p9fBH2w4T2gMk3vt7oB/gx1AB+15munSoqMThSh/JvUq7vaz93y8eoFrrtGjjkRwgXLOuOvgSM5OBms/bvZM1M2LzunCSdrb6enmS5LWaXaRwiEbrFnJ+Lnw+ArJqT3NiVKvVVqkrLovu/sRo+Dsh2SCTGMFk0sMeZGQT61jktwiiOCnDZRfmrP5EaO3kkeRW7JAGGtBldedwxbqQc/hUWu2ilU6lScoyypJ6rVZub33Y/hyMg6QB7oXy9R93SrTrQurrS3Fug2s+NSRwSQDS0cngwzp8yvqdvmM0cU3cqqYaE6kanKKheWjvO8StojkUPJtv1KnH87C5rBq7sjTq0ZSrypQdoySb+mnnz1GvDuXYpJFTtGQtsJGkbY+AJB2BO3TFQ6UEtjGr2XhY037F/wB36HZuWbr6WOHyvEplVtEsqFtQAyRtgM2kMRnGcedazoxTujzVXsjDwqKtSbt4aej/ABubbwPhi2tvDAhJWKNUBPU6RjJrM2SdQBQBQBQEbiHEIoEMk0iRIOruwUfefH0oDHObONpfXvbQg9jFGYkcjHaEtqZgD9QYABPXfwrXrSVrHC7ZxEHBUk7u9/LcUS5UZLqB+ev+jCqVrwciChUdlTbfg/umfUJYg7hR08Mk+OPAeQPnR6aEVMlOLitW/Wy6X5fW2mhz4gndMisySRqxR0OGG24+B6EVMHZ26l3Z2KnSrKK2k0mXnlpr2O0t0itrYxiJNJNywyNIOSOxOCc56mq6mRyd2/h+T14/tmuSydokKLpOsK7MwbfGk6ACPd6geNVPIk7EHHmLgMV7F2UoI8VdThkbGNSn8MdCOtTCo4O6BRbHg2mea2/e+0uzAIyZQeyYhwSuVOVLYG+MVsud4qWZq/qSSOMx3CG1Vra3sYg5jimVu0eEsCdKkgJHrI0hiDg/Kog4u+rf9kD7hEgs4JI1igh7Iaj2l4p1OxGTK+nKljjvEHwFVSWeSd738H9wQvaLxRBaRQysqSXEkOyHXhVdXd1wMsoCkAgbkisqEG5NrZBHq74VLxhh2naWlqm8QYASSyYwJGRgdKAE4UjJznaphaGi1b+HkZRk4NSjujP+M8Intbh7eVIiygMHwQHU9HAxt5EeBqySS11PU9m42piU4ZY5l6X/AHkhSK6gllgAHUnP+lYKz2udKaqQi5SjBJef2PcVheuvaJYF48Z1BCCR5hD3iPlVTxFBNxc9Vv4eb2RyX2q76UlbqcIJJHKrDEksjZwiKdW3XIx3ceJOMVZNwgs05WXVmxPtFQgpwUW3sle/009SZxWzurQh5rNolkwA7YwWPTVIpKqOnWkHCpaKlq9t1p4XK12zFSbVNL4b+L4RxsLbUWeQwTOPdUSgooJ320nB9T1ro0qcY7WNZ1pV5SnNxk1ss2iX7zyWKCNVXChQOuF6fhWwkjehGKj7KVvAUWAPbS/wue1OdONGMDGrO/TyrBbs59G/fz973uLW9RvFJnPdIwcb+PqN+lWJnRjK99Gv78jpQyEF+6fSiCIzmIfwnTYk7bdcVVJrMcqvKKxWtvdW+3UkxXMerWDbg/8AEYHfBPgfu61N1voWxq082dOF+Xf0GoNWHQutxFb3+uaR1aMDSqr2hIyBk6h5gnP3VUpXlc5UMRnrSnFrhK7tprqhoLkagC8elvcGrvN8N8Hx6VnfU3lV9tJyjZ7a6v56jO1nln4hYAszyCdSCxyQiKxb5acj51hUskc/tKMIUlGKS1Nvqk4gUAUAUAUBE4nwyG4jMc8aSofquMjyz6Hc7igMG4TZSzSSW1rE85hmlTVq0qipIwUvKdvdA23J8qodJuTZx6vZsp4iU4tRi/C/np/YXqfRpniuESKZCoOkhtWoagUIGo5HhjNYSpyTstTSxWAxMWqdOTkvha3Xg+rdIV16hpGcknGMdQc9D6VXladrHMlha0anduLzdNz5bXUcoOh1cdDg0acdxUw9ag05xa6ErldEJ+itbvLKgJRvp0kQdM7aV14yo2IHl0rObbWa+nlc9jhsRGvTVSPr4MuEXC5DC0X0R41BDqP3wkyzbAgyKdYGnJxnGR08apz63v8AIuHV9xVLeDtrjEeAMqG1HV4Iu2WYnYYG9VKLk7ICPl36TFHPczWsjTXMwfs0ZNQTSAinUygaFABGc5JqyplbUU9gWW8tEmjaOVAyOMMjeR8D/wBqqTcXdAo/HeBvZKn0e5cLPPDCUkjikOHbG0joWOkbgMT0rYhUzv2lsiT5xzlmazD3dvfSdrgdp9I7LLqu+iOR48RnGcLjGcCpjVjL2ZR+F/uFqTOE8fSWOO4W7vpI1IVl+iK2tiWbDdnb5290lSBsPE5OEqdm1ZfH8kNCzn22N9xK1gikKMsLvM+O8sbMuBpP1s9Aemqqq2JWHoSqSV7vTzNvBzqQqXpuz6+Ayi9mVnLGQrzLMuGDmUnJG+SrZQ7+GK0MFjKuIUvaWZf42STXnv8AP4mzXcl7zbT8Xv5DLk7jUp7SObBmgfs5cDAcYDK4HhqU5x4HNaMaqwlSNaj7k1ez6cr06kuHexcZbr9uVR7+2ivr4u7wytcRMBBGWZo1RW0kKh7rHVq6ZrbqRnWpQdKCyWlo3om29r21XHBXH2W8z102LLdcy2t5ZzxGRXVY2Lq4Kuq6T1RwDjyPwqh1MXThClON/aWWV7+ia0/GhnlptuSfGqMz4PcMyJHMiKwRdSSZDkYBDaWXBB2ORtXtYSvobWEr97FQko6b9fhazHEkqRrklUUDxwAKs0R0nKFOOtkiM3L11MjXsdvK0AABVWZJHAB/KpGCCVHTzPUDaqXJZjg1sXB180U7ebV7c6P6key4gH76Rg6sZPar4eYJ2+6s1LlHRo4hTeeEN7f5L6XJN1xFE7o77noi7k/6D1NZOSRfVxUIaLWXREYcIDxt2uO1c6iw+qfAKfIDA9d6jJdalP8ACVSm+895636Pi3kRrG4mCDXLFnUyYlG+VOMAg79M1im7blFGpWUPanHdq0uq+pOeweTaaTK+McY0g+hJJYj02rLK3uzaeHqVNKstOi0Xx3Z6vuHBirJhHQYUlQRj7JHl+ypcb7E1sKp2lDRrbTS3Rknlvhl7dGRIoomaEgM5k0qNQyMDST08qrztaNGjPHzovu5xTkvgafyVyULNmnmcTXLjTqAwqL10Rg7+WWO59Krbbd2cutWnWlmmW+oKgoAoAoAoAoCNY2EcKlYkWNSzMQoxlmOST5kmgE3A+UIYLia6c9tczOzGVwMqp6Ig6KAoUZG5x8qAiWPs/tEuZrmRTcSSyPIBLgomo5wseNOeneIJ9aAzXnTmK1m4ixhKKsMfYkqN5H1ZOFAyQmMA43JOKqqptWRze06M61JQhG7b+FhfY2bXNxiVFijh0vpmnMDnXnS4OksCAC2nbquaqa7uPi/C5lgMD/Gi5N3k/gvv5l14fwa+yyfvkyBT3FHZTNo8GZmiVgTt1z8TVLnDfL9Ub4h5w4atpPbz3by3scmUzLMYzHIMEOhj0hF06s7eGaspScotR0+ZKLHwSxjD5aJo1ZGGo8SeUEMMYCGQ7kHZhuPCqpt23/8Az+CB/wADi0RBeyeHBbCPL2h69depuvlnaqp6u97grHE7/wCmXkaxJJLBZl3eSIKcz6SEVdRAYpknoRq0g+NXRjkjro39AQeX+Hi7mnmuzJOYJTDElyE7gVVYs0SAJrJbrg7AVx+1sVOk1Tp6Jq7tzvz6HQwtKLWZivmvhLi7WOyVYpZACBC7oGQAhnnCFVUKxGkjJJ2INZ9n4xQoOdWTaV99deFHl35uK9LNOyX74kvh/Kt/ZP8ATvyV27I6ygM4d8sGyGYkFhpCgYUYGKzxVeGLw6couMb6S0avqtUtkRTi6U2k7vp9hsObhMUSyiNxKyh2DHQsQO2JW3w2cjQATsa5X8B0ryryypaLlvy208fE2e9zaQVyvcXk4pZi4uNNqe3aMEozExnAjXAYDO5G+9btBYLEOFO8vZvvbXl7FUu8heWmpduA8GjtIwkYyerufekbxd26kk1ycRiZ155pbcLhLojYp01FaEX2jcGgubYzKiieFS422OjvFG+0jAYKmuvQxtGM6cqWmZ2lHhdGvx6mrKlNpqXGz/olczcQt7iGHtbaKQNFE+Xj1FO0jeRUQBlYbRPuGGDpGNyV9Sc8YctcocPwJRZRrKrMh1EyaWUkHTrJ+PQGgZbZkypA8QQPuoD80cPWDsY1liy6DQ35FiQy7EEhfMGro5WtUdui8NOlHPC7X/Vv5oc2aRqWWNAuMZwhH443qxW2R0KKpRbjTja3hb/ZKqS8RRStETK/ct5pZOzfRkMyHSy5HQ7ZHng+VUqXtO5xKeKjGvNSlaN77X8BjBPpIRmd2OCCYyBgjpkLj76svwzpU6qi8km23/1/tJI63d0sa5bfwCjcsT0VR1JJ2qXJLcsrVo0ouUv9+Rqns44A9pakzDE87mWQfZJACpn81VHzzWs3d3PLVajqTc3uy11BWFAFAFAFAFAFAFAFABFAcltkByEUHzCjP30BmvOcTWnEe2MFvLFeLGmu4bSqSx6hpLdm+NalcZwCQaprQzK93p0A3t4bgFX+i2qyOcSsspzoGMEP2ALnGe6cAYG/lovLtdkFd49xZLniEEEMf0r6N2ksiIybsVKBO+wVsa8sM7ZAqyEHGDb0uSdH9nFuGEluBbsSGKPBFMoOxwBICVwfstin8iW0tfkLk+94E5V3vb+aSFVLOiKsKkLudTJ3iMeGRWKmr+zHX4kFZ5Y5SmS2SWKO3dbhQ7wXClGUZyoWZAWxjSdLCrqlVZmndW5Quc7J7+S+uGtltokBVJ8u8kfaqvVe6rGQLpBxtsN81yu0XhFGPe3b4ta9vsbuFVT/ABGPAe2j4lMt28bSzQRmJowQrKhbUoDE94ZBIz61zcR3c8JF0U8sW736tKz08jZhdVHm3ZdEuiisMgKRvnoMePpWlSxNWFOVKO0uPsWzpxbUnwUrkI5hMkAjZZrq4aZs4ONTadAAwdtGxxsa3e0bZ8tS94xjl541vcpobXjy3csHMPDBdW0sOdJde632WG6t8mANaOGrdzWjU3t9OfkXzjmi0KeE84QuDFcSJb3MeUkR2AGodSjE6WHjjOa2a2AqRanTWaD1T8PHlFcKyatLRnGS7a8j+gWsv0qV1CT3SjCRoffdmXu6yuQFGd66GB7PlPEd9KGSKd0vp428yirXShlTuzRpOXYSsa7r2SCNWBGdIXTg5BB7pYbjI1NjGo59Qc8YWVokSBEGFGfEnqckknckkkkncmgO9AZVz9ydcRyvdWKh0kOqaADLB/rSRrkZ1DGVyDkZGc1lGTRt4bFzo6Lb98iiNxdVGmSdY5Adw0ZUgeRRjkH1q3PpudaOMjKGtRX8nt5ajzg3BrjiBCQI8UJ9+6dSqhfHsgd3YjoQMDzqJVNNCjFdpJxcaXx+xsEXL1uLVbQxK8CqE0ONQIHic+Od89c71ScUrE/stts/kp7mFc+6sgYfAdorED51Kk1sbEMVWgrRkxtwHkW0tJO1RGkl8JZnLsv83Oy/qgVF7lMpyk7ydyy0MQoAoAoAoAoAoAoAoAoAoAoDhe2aTI0cqLIjDDIwyCPUGgKx/wC3Fl0H0gJ/yhdShPho14x6VjlXQHrmHkK2uLZIIlW2MJLQtGuyE9QVGNSt9YE7+eayAiPDbtIfo0/DIriJehgmXQ2+dRjlwV33xk4rVeHlmzRkBDzR9JLQW17G1nayDEcVqO2Z2jK4ikOMYxvoCnOKlUu7WZavx0BoHC5NUUZ7/QbyJobyyyYGk+mBWjJasgpXI6SCMR5VexluEuI2U6zIXLKwbOwIIPqK4vaqiqsnJO7y5XxbleJ1cM24q23JK58ijNm7uPyifwJBIYSnZNDDfJbAx5Vr9mubxEYw53XFubosr5ct3wNrH2e9oiC8u7m4XSpeFnVULY3DFFDMuc7E/HNeup4HD05ZoQSf78DmSrTas2HGOV7i2lafh6RvHJjtbRm0DUAAJInwQpIABUjBxnrVGO7Ohikm9GufuZ0a7p+REI4lN3IrL6MTsZriVCE9VjjLFz6HA6VzKPYFpXqy06LkvljNPZRa+CcrQW9stuUWYAlmeVQxd2OWc58Sf8B4V6OMUlZGi3ccW9ukY0oqovkoAH3CsiDpQBQBQBQHh4VJyVBPmQKA90AUAUAUAUAUAUAUAUAUAUAUAUAUAUAUAUAUAUAUBB4zwiG6iaGdBIjeB8COjAjcMPAjegK1/wCh5QCqcSvFj8FPZswHkJGj1fOqnRpvWwPkns2tgA0MlxbzD3p0ly8mTn8rrBD/ADG3htUVaFOrHLON0ZRm47EnhHI0UUyzzTTXcqbxmdhpQ+aRqAob87BNRRw1KirU42JlUlLdlrq8wCgCgCgCgCgCgCgCgCgCgCgCgCgCgCgCgCgCgCgCgCgCgCgCgCgCgCgCgCgCgCgCgCgCgCgCgCgCgCgCgCgCgCgCgCgCgCgCgCgCgCgCgCgMW4Jz/wAbvFZra2hmCEBiq4wSM470w8KAb2nHeYjIgexjVC6hzhdlyNR/hz4Z8KAee1XmqbhtvFLAELPNoPaKSMaHbbBG+VFAV5uYeY1Go2ERXGe7pO3Xos5P4ZoC0+zvnVeJRvqTsp4iBJH8c4YZ3xkMMHcEEepAhyc2zjjgsMR9gY9WdJ157Mt72rGM+lAXqgKr7S+YZbCyM8AQuJI174JGGODsCKAccDvWmtIZmxrkhRzgbZZQTgeWaAqPs75uuuIcPuZ2WMzxsyxqikAkRqwBBb7TY6igEcvM/MSKWaxiCqCWOldgNydp6AicH5747dx9pbWsMqAldSqAMjBI70wPQigND5Gvb6WF24hCsMokIVVAGU0rg7O31i46+FALeP8AGbu4vWsLB0hMSK9xcuobs9e6oiHYsRg5OwBoDlYcSvrG7htr6VbqG5JSK5EYRlkAz2bouxBAOCN6AWcv8Tvrp5XPE4YFjupYhC0EZJVHwBqJB3G2cUBp1AUTjXN08XG7awUR9jKisxKnVk9r0bVj/hr4edAXugON5dJEjSSMERASzE7ADxoDKbz2j31/K0XCLYlV6zOoz8e8QiZ6gMST5DFAc3uOZrX8o4W6UblAsTYHwjCOf1c0JLZyF7QYuIZiZewuVGWiPjjqUJ64PVTgj8aEF0oCoc+c+w8NULjtbhxlIVONs41OfAZ6eJ8PGgKdHe8y3n5WJVtUIyqlY1yPhIGfPxC0B9t/aFxHh8ix8WtSY2OBMigH4goTG3idI0nHhQk1bh1/HPGksTh43GVYdCP/ADwoQKefONmysZrhd2TRgeZZ1XHzzQDfh94s0SSocpIqupHkwyKAkUBWOWuaRd3l9Avu2zoqnz2YP9zqw+VAWegCgMh9gl5HHBdB5EQmVcamAz3B5mhLNTHFIDsJoj/9xf8AWhBm37ob+I2/9I/ypKA0+29xf5o/ZQGUezZw/HeJvEQYj2m46FjKu4PqRKc0JOk3+9a/oR/dGg4NYoQZ97c/5Lb9NF+2hKLNyn/J1r/Rov7sUIKP+54/iE36f/KjoSzQ+Yf4rcfoZf7BoQUf2Cfya39If+zHQM0igM84je/vVxO4up1b6HerFmZFLCKSNdGJANwrADfzoDnc8WXjF5aJaBntrWYXEtwVKqWVSFjQkd45Y58hQHH2ecr2lwtzNNbxySrfXOHZdxpkyMH0NAabQGSc0f702P6JP2XFCTW6EGTe2a/knnteGQkgzMrP65bSgPmBh3I/NFCTSOX+CRWcCQQqFRB18WPi7HxYnfNCBjQGQ+2TgZtZIeKW2I5UkUSY2y31XOPPdW8wRQlGlWvGkeyW8+oYe2OPLTqI/bQgzH2TcIN/dT8UuhrbtCIg24DYG+PzFKqvzPUUJNioQQeNcKiuoXhmUPG4wR5eTA+DDqCOlAZf7IrmSzvrrhUpLBCzxnwyuMkeWtGjbA22PnQka+3W4P0OCBfenuEUDzwCR/W0UIO3sW4oWtJLSTaWzkaMqeukkkbeQbWv6ooC1838ZFnZz3B6oh0jzY7KPmxFAZD7EZZIuIvHJnNxa9rk9WyUdX+au5+dCTdqEBQH569mfIEHFIpnmeRDE4UaNPQrnfUpoSXi09illHIkizT5R1ce51Ug/Y6bUIOP7oM/7Fb/ANJ/ypKBFKbgcycQWwvb65jjlA7KXWxVw2NIIZ8DO6+OGwOhzQk2vlHlW34dEYrcHc5d2OWYjpkgdB4AbChBRJv961/Qj+6NCeDWKEGfe3P+S2/TRftoSizcp/yda/0aL+7FCCj/ALnj+ITfp/8AKjoSzQ+Yf4rcfoZf7BoQUf2Cfya39If+zHQMvfGeJC2haVklkC47kKF3OSBso64zk+maArVh7Q7edmRbe77pZXLW50oVBJVznCnHgfMedAPuF8XiltFuowRE0faAYAOnGfdBxnbzoBLce0G2VLZxHcSfSkaSJYotTaVxnKg7dR50A+4JxUXUXarHLECSNM0ZRtvHSfCgM05o/wB6bH9En7LihJrdCDIeaDo5osmbZSiAE+ZWZR/WIoDXqAKAo3tplUcJmB3LPCF+PaKf2A0BF4bbP/6Z04IY2MhA9CrMPwNCeT77DJAeGADqs0oPxJDD+qRQM0KhAUBkVgQ/Ncuj6qNqx6QoD+LL91CeCT7Sz9I4xwq1H1XEzfDWD+yF6EBxE/vbzDHL0g4guhvR9l/tiI/rtQk6+1iVru5suFxnHbSCSXHgi52IG/QSN8VFCCPzVEtpx/hkiDQjxiHA6YGpAPl2ifhQGr0AUBlH7nz+L3f6Zf7AoSzV6EGWfuhv4lb/ANI/ypKAsPtA5RHEbJQuBcRKGhY7b4GUJ+y34EKfCgIXso5yN3Eba4JF3bjSwbZnVTp1EfaU4VvXfbNCSve0Kb6Bxy0vmB7F0CsQPs6kf7ldGx44NAa1Z3SSoskbrIjDKshyCPMEUIMp9t3G1mWHh8DCSd5VLKpzpJBVVOOjFmBx5DPiKEo1CztBDbpEOkcSoP1Vx/hQgzj9zx/EJv0/+VHQlmh8w/xW4/Qy/wBg0IKP7BP5Nb+kP/ZjoGaRQGe8nfwfGv6Xc/3S0Ap5YsOJnhELR3lusP0bIRrYlguk93Xr3OPHFALeDxzt+8QtnSOX6Jc4aRCygdzOVBHhQGtcEiuFixdSRyS5OWiQquPAaSTvQGZc2yBeZ7JmIVRCmSTgD+MdSaEmofvvb/8APh//ACL/AK0IKJ7XuXGuoIry178tt3ho3LJkNlcdSrAMP1qAa8g+0CDiESqzLHcgd+InGo/bjz7ynrtuPGgLZe3kcKF5XWNFGSzsFA+JNAYxzRxVuYL2KztNX0WI6pJcEehkOegAyqA7kknpQk2eO1RYxEFHZhQgXw0gYx91CDF+DXrcu8RkgnBNlOdSOB0A91x5lQdDL1xg+QIk2bh9/FOgkhkSRG6MjAg/MUIK1zzz5b8OjbLLJcY7kIbfPgz491PU9fDNAV/2N8uSoJb+6B7a593UMEKTqZyPDW2DjyUedAcLT/aeaZG8LWHT89A/xmb7qAee2LghuOHs6fwtswmQjrhfe/qEkeqigK/7JVkv7y64pOO9hYUHgDpXUR8gvzZqA7e3hezjsrkDJhuOvy14+ZiFCS98Z4gwWBYSFa5kVFcjIUFWkLY8TpQgeGSM5G1CClwc1TQwvdZkkjiWJpEkJ3MpwFVmjXDAlG1JlCuQAMg0BaeS+T4uGJIkLyyCRgxMpUnIGNtKrtQFjoCvc68oxcTiSKZ5EVH1gxlQc6WXB1KRjDGgH8SaQB5AD7qAql1yDA1+L+OWaCYEFhEVCueh1AoSdQwDvvjPXegHXMHAoL2Ew3Ca0JyN8FT4MrDcGgM5l9iig/kb6VEPgyAn71ZQfuoTcsnJ/s0teHuJgXmmGcPJju56lVAwD13OTud6EF0ZcjHmKAr/ACVyjFwyFoYXkdXfWTIVJzpC4GlRthRQDq9thLG8ZJAdWUkdcMMbUAq5O5Xi4bAYIXkdS5fMhBOSAMd1QMd0eFAPKATcN5bigF0FZyLqR5ZNRGxdQpC4UYGB45oDrw3gccFolohYxpH2QLEatOCMkgAZwfKgEU/s7gZLVFuLqL6JG8cbxSKrFWxnU2jrsOmKAsPA+FfRouz7aafcnXO+p9/DUANh4bUBW+cfZtb8SnE8ss6MI1jxGUxhSxB7yMc940Ai/wDY2x/59198X/8AGguaHwTha2tvFboSyRIqKWxkgeeABn5UBUeZ/ZVZXbmVddtKxyTFjSx8yhGM+q4JoBFB7E0J/LXsrqOgRAD97FvwFCbmi8vcv29jH2VvGI16k9WY+bMdyfjQgaUAu47wOC8iMVxGJEO+DsQftKw3U+ooDObr2JxhiYLyaNT9VlDfLKlfxzQm435b9ktnauJZC9zICCO1xoBHiEA3PT3iegoQaBQFd4JyhFbXdxdrJI8tz7wcrhd84UBQfIbk9BQFgkQMCCMgggg+IPhQCvlbgMdhbJbxe6hY5PUlmLH9uPkKA5c38sxcRt+wmZ1XUr6oyAQRn7SkdCfCgJD8FQ28cBZ/yQQJJkBwyABXBxjVt5YOSCMHFAQYuVIyV7Vu0RVCiPQqoQudOsKO9p1NgZwCScZxgCw0AUAUAUAUAUAUAUAUAUAUAUAUAUAUAUAUAUAUAUAUAUAUJChAUAUAUAUAUAUAUAUAUAU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a typeface="+mn-ea"/>
              <a:cs typeface="+mn-cs"/>
            </a:endParaRPr>
          </a:p>
        </p:txBody>
      </p:sp>
      <p:pic>
        <p:nvPicPr>
          <p:cNvPr id="1032" name="Picture 8"/>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276600" y="2059745"/>
            <a:ext cx="2470252"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12774" y="3962400"/>
            <a:ext cx="7483475" cy="1292662"/>
          </a:xfrm>
          <a:prstGeom prst="rect">
            <a:avLst/>
          </a:prstGeom>
          <a:noFill/>
        </p:spPr>
        <p:txBody>
          <a:bodyPr wrap="square" rtlCol="0">
            <a:spAutoFit/>
          </a:bodyPr>
          <a:lstStyle/>
          <a:p>
            <a:pPr marL="457200" indent="-457200">
              <a:spcBef>
                <a:spcPct val="20000"/>
              </a:spcBef>
              <a:buClr>
                <a:srgbClr val="7F8FA9"/>
              </a:buClr>
              <a:buSzPct val="95000"/>
              <a:buFont typeface="Arial" panose="020B0604020202020204" pitchFamily="34" charset="0"/>
              <a:buChar char="•"/>
            </a:pPr>
            <a:r>
              <a:rPr lang="en-US" sz="2600" dirty="0" smtClean="0">
                <a:solidFill>
                  <a:prstClr val="black"/>
                </a:solidFill>
                <a:latin typeface="Cambria"/>
                <a:ea typeface="+mn-ea"/>
                <a:cs typeface="+mn-cs"/>
              </a:rPr>
              <a:t>Factories producing for these three brands employ 60% of the workers in the Haitian garment sector</a:t>
            </a:r>
          </a:p>
        </p:txBody>
      </p:sp>
    </p:spTree>
    <p:extLst>
      <p:ext uri="{BB962C8B-B14F-4D97-AF65-F5344CB8AC3E}">
        <p14:creationId xmlns:p14="http://schemas.microsoft.com/office/powerpoint/2010/main" val="2689211427"/>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Engagement with buyers </a:t>
            </a:r>
            <a:endParaRPr lang="en-US" dirty="0"/>
          </a:p>
        </p:txBody>
      </p:sp>
      <p:sp>
        <p:nvSpPr>
          <p:cNvPr id="3" name="Content Placeholder 2"/>
          <p:cNvSpPr>
            <a:spLocks noGrp="1"/>
          </p:cNvSpPr>
          <p:nvPr>
            <p:ph idx="1"/>
          </p:nvPr>
        </p:nvSpPr>
        <p:spPr/>
        <p:txBody>
          <a:bodyPr/>
          <a:lstStyle/>
          <a:p>
            <a:r>
              <a:rPr lang="en-US" dirty="0" smtClean="0"/>
              <a:t>Fruit of the Loom, </a:t>
            </a:r>
            <a:r>
              <a:rPr lang="en-US" dirty="0" err="1" smtClean="0"/>
              <a:t>Gildan</a:t>
            </a:r>
            <a:r>
              <a:rPr lang="en-US" dirty="0" smtClean="0"/>
              <a:t> make public commitment to ensure workers receive 300 HTG</a:t>
            </a:r>
          </a:p>
          <a:p>
            <a:r>
              <a:rPr lang="en-US" dirty="0" smtClean="0"/>
              <a:t>Hanes makes private commitment to ensure workers receive 300 HTG</a:t>
            </a:r>
          </a:p>
          <a:p>
            <a:r>
              <a:rPr lang="en-US" dirty="0" smtClean="0"/>
              <a:t>All three brands meet with Haitian unions on January 10 in Washington, DC. </a:t>
            </a:r>
          </a:p>
          <a:p>
            <a:pPr lvl="1"/>
            <a:r>
              <a:rPr lang="en-US" dirty="0" smtClean="0"/>
              <a:t>WRC facilitates</a:t>
            </a:r>
          </a:p>
          <a:p>
            <a:pPr lvl="1"/>
            <a:r>
              <a:rPr lang="en-US" dirty="0" smtClean="0"/>
              <a:t>U.S. Department of Labor observes</a:t>
            </a:r>
          </a:p>
          <a:p>
            <a:pPr lvl="1"/>
            <a:r>
              <a:rPr lang="en-US" dirty="0" smtClean="0"/>
              <a:t>Discuss agreement re implementation, verification</a:t>
            </a:r>
          </a:p>
          <a:p>
            <a:r>
              <a:rPr lang="en-US" dirty="0" smtClean="0"/>
              <a:t>Further dialogue ongoing….</a:t>
            </a:r>
          </a:p>
          <a:p>
            <a:endParaRPr lang="en-US" dirty="0" smtClean="0"/>
          </a:p>
          <a:p>
            <a:endParaRPr lang="en-US" dirty="0" smtClean="0"/>
          </a:p>
          <a:p>
            <a:endParaRPr lang="en-US" dirty="0"/>
          </a:p>
        </p:txBody>
      </p:sp>
    </p:spTree>
    <p:extLst>
      <p:ext uri="{BB962C8B-B14F-4D97-AF65-F5344CB8AC3E}">
        <p14:creationId xmlns:p14="http://schemas.microsoft.com/office/powerpoint/2010/main" val="3501792111"/>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Status </a:t>
            </a:r>
            <a:endParaRPr lang="en-US" dirty="0"/>
          </a:p>
        </p:txBody>
      </p:sp>
      <p:sp>
        <p:nvSpPr>
          <p:cNvPr id="3" name="Content Placeholder 2"/>
          <p:cNvSpPr>
            <a:spLocks noGrp="1"/>
          </p:cNvSpPr>
          <p:nvPr>
            <p:ph idx="1"/>
          </p:nvPr>
        </p:nvSpPr>
        <p:spPr/>
        <p:txBody>
          <a:bodyPr/>
          <a:lstStyle/>
          <a:p>
            <a:r>
              <a:rPr lang="en-US" dirty="0" smtClean="0"/>
              <a:t>Fruit, </a:t>
            </a:r>
            <a:r>
              <a:rPr lang="en-US" dirty="0" err="1" smtClean="0"/>
              <a:t>Gildan</a:t>
            </a:r>
            <a:r>
              <a:rPr lang="en-US" dirty="0" smtClean="0"/>
              <a:t>, Hanes have communicated to suppliers that workers must receive 300 HTG per day.</a:t>
            </a:r>
          </a:p>
          <a:p>
            <a:r>
              <a:rPr lang="en-US" dirty="0" smtClean="0"/>
              <a:t>Suppliers report that Fruit and Hanes have accepted need for price increases. </a:t>
            </a:r>
          </a:p>
          <a:p>
            <a:r>
              <a:rPr lang="en-US" dirty="0" err="1" smtClean="0"/>
              <a:t>Codevi</a:t>
            </a:r>
            <a:r>
              <a:rPr lang="en-US" dirty="0" smtClean="0"/>
              <a:t> (supplier to Fruit and Hanes) has signed an agreement with the union (June 10).</a:t>
            </a:r>
          </a:p>
          <a:p>
            <a:r>
              <a:rPr lang="en-US" dirty="0" smtClean="0"/>
              <a:t>Better Work Haiti continues to report that most workers are not receiving 300 HTG per eight hour day.</a:t>
            </a:r>
          </a:p>
          <a:p>
            <a:r>
              <a:rPr lang="en-US" dirty="0" smtClean="0"/>
              <a:t>No </a:t>
            </a:r>
            <a:r>
              <a:rPr lang="en-US" dirty="0"/>
              <a:t>commitment on back </a:t>
            </a:r>
            <a:r>
              <a:rPr lang="en-US" dirty="0" smtClean="0"/>
              <a:t>pay from Fruit, Hanes, or </a:t>
            </a:r>
            <a:r>
              <a:rPr lang="en-US" dirty="0" err="1" smtClean="0"/>
              <a:t>Gildan</a:t>
            </a:r>
            <a:endParaRPr lang="en-US" dirty="0"/>
          </a:p>
          <a:p>
            <a:pPr marL="457200" lvl="1" indent="0" algn="r">
              <a:buNone/>
            </a:pPr>
            <a:endParaRPr lang="en-US" dirty="0"/>
          </a:p>
          <a:p>
            <a:endParaRPr lang="en-US" dirty="0"/>
          </a:p>
        </p:txBody>
      </p:sp>
    </p:spTree>
    <p:extLst>
      <p:ext uri="{BB962C8B-B14F-4D97-AF65-F5344CB8AC3E}">
        <p14:creationId xmlns:p14="http://schemas.microsoft.com/office/powerpoint/2010/main" val="2512141293"/>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8139"/>
            <a:ext cx="9296400" cy="6980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9066938"/>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Box 1"/>
          <p:cNvSpPr txBox="1">
            <a:spLocks noChangeArrowheads="1"/>
          </p:cNvSpPr>
          <p:nvPr/>
        </p:nvSpPr>
        <p:spPr bwMode="auto">
          <a:xfrm>
            <a:off x="4379913" y="4010025"/>
            <a:ext cx="184150" cy="862013"/>
          </a:xfrm>
          <a:prstGeom prst="rect">
            <a:avLst/>
          </a:prstGeom>
          <a:noFill/>
          <a:ln w="9525">
            <a:noFill/>
            <a:miter lim="800000"/>
            <a:headEnd/>
            <a:tailEnd/>
          </a:ln>
        </p:spPr>
        <p:txBody>
          <a:bodyPr wrap="none">
            <a:spAutoFit/>
          </a:bodyPr>
          <a:lstStyle/>
          <a:p>
            <a:pPr algn="ctr">
              <a:defRPr/>
            </a:pPr>
            <a:endParaRPr lang="en-US" sz="2500" dirty="0">
              <a:solidFill>
                <a:schemeClr val="bg1">
                  <a:lumMod val="50000"/>
                </a:schemeClr>
              </a:solidFill>
              <a:latin typeface="Franklin Gothic Demi" pitchFamily="34" charset="0"/>
              <a:ea typeface="ＭＳ Ｐゴシック" charset="-128"/>
              <a:cs typeface="+mn-cs"/>
            </a:endParaRPr>
          </a:p>
          <a:p>
            <a:pPr algn="ctr">
              <a:defRPr/>
            </a:pPr>
            <a:endParaRPr lang="en-US" sz="2500" dirty="0">
              <a:solidFill>
                <a:schemeClr val="bg1">
                  <a:lumMod val="50000"/>
                </a:schemeClr>
              </a:solidFill>
              <a:latin typeface="Franklin Gothic Demi" pitchFamily="34" charset="0"/>
              <a:ea typeface="ＭＳ Ｐゴシック" charset="-128"/>
              <a:cs typeface="+mn-cs"/>
            </a:endParaRPr>
          </a:p>
        </p:txBody>
      </p:sp>
      <p:sp>
        <p:nvSpPr>
          <p:cNvPr id="3" name="TextBox 2"/>
          <p:cNvSpPr txBox="1"/>
          <p:nvPr/>
        </p:nvSpPr>
        <p:spPr>
          <a:xfrm>
            <a:off x="1143000" y="0"/>
            <a:ext cx="3809682" cy="646331"/>
          </a:xfrm>
          <a:prstGeom prst="rect">
            <a:avLst/>
          </a:prstGeom>
          <a:noFill/>
        </p:spPr>
        <p:txBody>
          <a:bodyPr wrap="none" rtlCol="0">
            <a:spAutoFit/>
          </a:bodyPr>
          <a:lstStyle/>
          <a:p>
            <a:r>
              <a:rPr lang="en-US" sz="3600" b="1" dirty="0" smtClean="0">
                <a:solidFill>
                  <a:srgbClr val="308298"/>
                </a:solidFill>
                <a:latin typeface="Arial Narrow" pitchFamily="34" charset="0"/>
              </a:rPr>
              <a:t>Wage Theft in Haiti?</a:t>
            </a:r>
            <a:endParaRPr lang="en-US" sz="3600" dirty="0"/>
          </a:p>
        </p:txBody>
      </p:sp>
      <p:sp>
        <p:nvSpPr>
          <p:cNvPr id="4" name="Rectangle 3"/>
          <p:cNvSpPr/>
          <p:nvPr/>
        </p:nvSpPr>
        <p:spPr>
          <a:xfrm>
            <a:off x="1905000" y="2514600"/>
            <a:ext cx="5334000" cy="3785652"/>
          </a:xfrm>
          <a:prstGeom prst="rect">
            <a:avLst/>
          </a:prstGeom>
        </p:spPr>
        <p:txBody>
          <a:bodyPr wrap="square">
            <a:spAutoFit/>
          </a:bodyPr>
          <a:lstStyle/>
          <a:p>
            <a:pPr marL="342900" lvl="0" indent="-342900">
              <a:buFont typeface="Arial"/>
              <a:buChar char="•"/>
            </a:pPr>
            <a:r>
              <a:rPr lang="en-US" sz="2000" dirty="0">
                <a:latin typeface="Arial Narrow"/>
                <a:cs typeface="Arial Narrow"/>
              </a:rPr>
              <a:t>Is </a:t>
            </a:r>
            <a:r>
              <a:rPr lang="en-US" sz="2000" dirty="0" smtClean="0">
                <a:latin typeface="Arial Narrow"/>
                <a:cs typeface="Arial Narrow"/>
              </a:rPr>
              <a:t>your company </a:t>
            </a:r>
            <a:r>
              <a:rPr lang="en-US" sz="2000" dirty="0">
                <a:latin typeface="Arial Narrow"/>
                <a:cs typeface="Arial Narrow"/>
              </a:rPr>
              <a:t>currently ensuring that all workers earn 300 gourdes per eight-hour day plus appropriate overtime based on the 300-gourde base rate</a:t>
            </a:r>
            <a:r>
              <a:rPr lang="en-US" sz="2000" dirty="0" smtClean="0">
                <a:latin typeface="Arial Narrow"/>
                <a:cs typeface="Arial Narrow"/>
              </a:rPr>
              <a:t>?</a:t>
            </a:r>
          </a:p>
          <a:p>
            <a:pPr marL="342900" lvl="0" indent="-342900">
              <a:buFont typeface="Arial"/>
              <a:buChar char="•"/>
            </a:pPr>
            <a:endParaRPr lang="en-US" sz="2000" dirty="0">
              <a:latin typeface="Arial Narrow"/>
              <a:cs typeface="Arial Narrow"/>
            </a:endParaRPr>
          </a:p>
          <a:p>
            <a:pPr marL="342900" lvl="0" indent="-342900">
              <a:buFont typeface="Arial"/>
              <a:buChar char="•"/>
            </a:pPr>
            <a:r>
              <a:rPr lang="en-US" sz="2000" dirty="0">
                <a:latin typeface="Arial Narrow"/>
                <a:cs typeface="Arial Narrow"/>
              </a:rPr>
              <a:t>Is </a:t>
            </a:r>
            <a:r>
              <a:rPr lang="en-US" sz="2000" dirty="0" smtClean="0">
                <a:latin typeface="Arial Narrow"/>
                <a:cs typeface="Arial Narrow"/>
              </a:rPr>
              <a:t>your company </a:t>
            </a:r>
            <a:r>
              <a:rPr lang="en-US" sz="2000" dirty="0">
                <a:latin typeface="Arial Narrow"/>
                <a:cs typeface="Arial Narrow"/>
              </a:rPr>
              <a:t>planning to sign an agreement with the relevant unions to ensure implementation of the 300 Gourde base rate</a:t>
            </a:r>
            <a:r>
              <a:rPr lang="en-US" sz="2000" dirty="0" smtClean="0">
                <a:latin typeface="Arial Narrow"/>
                <a:cs typeface="Arial Narrow"/>
              </a:rPr>
              <a:t>?</a:t>
            </a:r>
          </a:p>
          <a:p>
            <a:pPr marL="342900" lvl="0" indent="-342900">
              <a:buFont typeface="Arial"/>
              <a:buChar char="•"/>
            </a:pPr>
            <a:endParaRPr lang="en-US" sz="2000" dirty="0">
              <a:latin typeface="Arial Narrow"/>
              <a:cs typeface="Arial Narrow"/>
            </a:endParaRPr>
          </a:p>
          <a:p>
            <a:pPr marL="342900" lvl="0" indent="-342900">
              <a:buFont typeface="Arial"/>
              <a:buChar char="•"/>
            </a:pPr>
            <a:r>
              <a:rPr lang="en-US" sz="2000" dirty="0">
                <a:latin typeface="Arial Narrow"/>
                <a:cs typeface="Arial Narrow"/>
              </a:rPr>
              <a:t>What steps will </a:t>
            </a:r>
            <a:r>
              <a:rPr lang="en-US" sz="2000" dirty="0" smtClean="0">
                <a:latin typeface="Arial Narrow"/>
                <a:cs typeface="Arial Narrow"/>
              </a:rPr>
              <a:t>your company </a:t>
            </a:r>
            <a:r>
              <a:rPr lang="en-US" sz="2000" dirty="0">
                <a:latin typeface="Arial Narrow"/>
                <a:cs typeface="Arial Narrow"/>
              </a:rPr>
              <a:t>take to compensate workers for below minimum wage payments at your supplier factories over the past five years?</a:t>
            </a:r>
          </a:p>
        </p:txBody>
      </p:sp>
      <p:sp>
        <p:nvSpPr>
          <p:cNvPr id="7" name="Title 1"/>
          <p:cNvSpPr txBox="1">
            <a:spLocks/>
          </p:cNvSpPr>
          <p:nvPr/>
        </p:nvSpPr>
        <p:spPr bwMode="auto">
          <a:xfrm>
            <a:off x="2590800" y="1447800"/>
            <a:ext cx="4191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800" b="1" dirty="0" smtClean="0">
                <a:solidFill>
                  <a:schemeClr val="bg1">
                    <a:lumMod val="50000"/>
                  </a:schemeClr>
                </a:solidFill>
                <a:latin typeface="Arial Narrow" pitchFamily="34" charset="0"/>
                <a:cs typeface="Franklin Gothic Medium"/>
              </a:rPr>
              <a:t>Questions for Companies</a:t>
            </a:r>
          </a:p>
          <a:p>
            <a:endParaRPr lang="en-US" sz="2000" dirty="0"/>
          </a:p>
        </p:txBody>
      </p:sp>
    </p:spTree>
    <p:extLst>
      <p:ext uri="{BB962C8B-B14F-4D97-AF65-F5344CB8AC3E}">
        <p14:creationId xmlns:p14="http://schemas.microsoft.com/office/powerpoint/2010/main" val="2603129546"/>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Box 1"/>
          <p:cNvSpPr txBox="1">
            <a:spLocks noChangeArrowheads="1"/>
          </p:cNvSpPr>
          <p:nvPr/>
        </p:nvSpPr>
        <p:spPr bwMode="auto">
          <a:xfrm>
            <a:off x="4379913" y="4010025"/>
            <a:ext cx="184150" cy="862013"/>
          </a:xfrm>
          <a:prstGeom prst="rect">
            <a:avLst/>
          </a:prstGeom>
          <a:noFill/>
          <a:ln w="9525">
            <a:noFill/>
            <a:miter lim="800000"/>
            <a:headEnd/>
            <a:tailEnd/>
          </a:ln>
        </p:spPr>
        <p:txBody>
          <a:bodyPr wrap="none">
            <a:spAutoFit/>
          </a:bodyPr>
          <a:lstStyle/>
          <a:p>
            <a:pPr algn="ctr">
              <a:defRPr/>
            </a:pPr>
            <a:endParaRPr lang="en-US" sz="2500" dirty="0">
              <a:solidFill>
                <a:schemeClr val="bg1">
                  <a:lumMod val="50000"/>
                </a:schemeClr>
              </a:solidFill>
              <a:latin typeface="Franklin Gothic Demi" pitchFamily="34" charset="0"/>
              <a:ea typeface="ＭＳ Ｐゴシック" charset="-128"/>
              <a:cs typeface="+mn-cs"/>
            </a:endParaRPr>
          </a:p>
          <a:p>
            <a:pPr algn="ctr">
              <a:defRPr/>
            </a:pPr>
            <a:endParaRPr lang="en-US" sz="2500" dirty="0">
              <a:solidFill>
                <a:schemeClr val="bg1">
                  <a:lumMod val="50000"/>
                </a:schemeClr>
              </a:solidFill>
              <a:latin typeface="Franklin Gothic Demi" pitchFamily="34" charset="0"/>
              <a:ea typeface="ＭＳ Ｐゴシック" charset="-128"/>
              <a:cs typeface="+mn-cs"/>
            </a:endParaRPr>
          </a:p>
        </p:txBody>
      </p:sp>
      <p:sp>
        <p:nvSpPr>
          <p:cNvPr id="3" name="TextBox 2"/>
          <p:cNvSpPr txBox="1"/>
          <p:nvPr/>
        </p:nvSpPr>
        <p:spPr>
          <a:xfrm>
            <a:off x="1143000" y="0"/>
            <a:ext cx="4350695" cy="646331"/>
          </a:xfrm>
          <a:prstGeom prst="rect">
            <a:avLst/>
          </a:prstGeom>
          <a:noFill/>
        </p:spPr>
        <p:txBody>
          <a:bodyPr wrap="none" rtlCol="0">
            <a:spAutoFit/>
          </a:bodyPr>
          <a:lstStyle/>
          <a:p>
            <a:r>
              <a:rPr lang="en-US" sz="3600" b="1" dirty="0" err="1" smtClean="0">
                <a:solidFill>
                  <a:srgbClr val="308298"/>
                </a:solidFill>
                <a:latin typeface="Arial Narrow" pitchFamily="34" charset="0"/>
              </a:rPr>
              <a:t>Sweatfree</a:t>
            </a:r>
            <a:r>
              <a:rPr lang="en-US" sz="3600" b="1" dirty="0" smtClean="0">
                <a:solidFill>
                  <a:srgbClr val="308298"/>
                </a:solidFill>
                <a:latin typeface="Arial Narrow" pitchFamily="34" charset="0"/>
              </a:rPr>
              <a:t> Electronics?</a:t>
            </a:r>
            <a:endParaRPr lang="en-US" sz="3600" dirty="0"/>
          </a:p>
        </p:txBody>
      </p:sp>
      <p:sp>
        <p:nvSpPr>
          <p:cNvPr id="12" name="TextBox 11"/>
          <p:cNvSpPr txBox="1"/>
          <p:nvPr/>
        </p:nvSpPr>
        <p:spPr>
          <a:xfrm>
            <a:off x="1981200" y="2895600"/>
            <a:ext cx="6927172" cy="707886"/>
          </a:xfrm>
          <a:prstGeom prst="rect">
            <a:avLst/>
          </a:prstGeom>
          <a:noFill/>
        </p:spPr>
        <p:txBody>
          <a:bodyPr wrap="none" rtlCol="0">
            <a:spAutoFit/>
          </a:bodyPr>
          <a:lstStyle/>
          <a:p>
            <a:r>
              <a:rPr lang="en-US" sz="2000" b="1" dirty="0" err="1" smtClean="0"/>
              <a:t>Pauleen</a:t>
            </a:r>
            <a:r>
              <a:rPr lang="en-US" sz="2000" b="1" dirty="0" smtClean="0"/>
              <a:t> </a:t>
            </a:r>
            <a:r>
              <a:rPr lang="en-US" sz="2000" b="1" dirty="0" err="1" smtClean="0"/>
              <a:t>Overeem</a:t>
            </a:r>
            <a:endParaRPr lang="en-US" sz="2000" b="1" dirty="0" smtClean="0"/>
          </a:p>
          <a:p>
            <a:r>
              <a:rPr lang="en-US" sz="2000" dirty="0"/>
              <a:t>Centre for Research on Multinational Corporations (SOMO)</a:t>
            </a:r>
          </a:p>
        </p:txBody>
      </p:sp>
      <p:sp>
        <p:nvSpPr>
          <p:cNvPr id="6" name="Title 1"/>
          <p:cNvSpPr txBox="1">
            <a:spLocks/>
          </p:cNvSpPr>
          <p:nvPr/>
        </p:nvSpPr>
        <p:spPr bwMode="auto">
          <a:xfrm>
            <a:off x="1676400" y="1447800"/>
            <a:ext cx="5867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800" b="1" dirty="0" err="1" smtClean="0">
                <a:solidFill>
                  <a:schemeClr val="bg1">
                    <a:lumMod val="50000"/>
                  </a:schemeClr>
                </a:solidFill>
                <a:latin typeface="Arial Narrow" pitchFamily="34" charset="0"/>
                <a:cs typeface="Franklin Gothic Medium"/>
              </a:rPr>
              <a:t>Sweatfree</a:t>
            </a:r>
            <a:r>
              <a:rPr lang="en-US" sz="2800" b="1" dirty="0" smtClean="0">
                <a:solidFill>
                  <a:schemeClr val="bg1">
                    <a:lumMod val="50000"/>
                  </a:schemeClr>
                </a:solidFill>
                <a:latin typeface="Arial Narrow" pitchFamily="34" charset="0"/>
                <a:cs typeface="Franklin Gothic Medium"/>
              </a:rPr>
              <a:t> Electronics—A Possibility?</a:t>
            </a:r>
          </a:p>
          <a:p>
            <a:endParaRPr lang="en-US" sz="2000" dirty="0"/>
          </a:p>
        </p:txBody>
      </p:sp>
      <p:pic>
        <p:nvPicPr>
          <p:cNvPr id="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5715000"/>
            <a:ext cx="3810000" cy="9241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4305499"/>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Text Box 1"/>
          <p:cNvSpPr txBox="1">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49263">
              <a:buClr>
                <a:srgbClr val="000000"/>
              </a:buClr>
              <a:buSzPct val="100000"/>
              <a:buFont typeface="Times New Roman" charset="0"/>
              <a:buNone/>
              <a:defRPr/>
            </a:pPr>
            <a:endParaRPr lang="nl-NL">
              <a:solidFill>
                <a:srgbClr val="FFFFFF"/>
              </a:solidFill>
              <a:ea typeface="Microsoft YaHei" charset="0"/>
              <a:cs typeface="Microsoft YaHei" charset="0"/>
            </a:endParaRPr>
          </a:p>
        </p:txBody>
      </p:sp>
      <p:pic>
        <p:nvPicPr>
          <p:cNvPr id="2051"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49413" y="293688"/>
            <a:ext cx="5910262" cy="1433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205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463" y="1800225"/>
            <a:ext cx="7915275" cy="4913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Box 1"/>
          <p:cNvSpPr txBox="1">
            <a:spLocks noChangeArrowheads="1"/>
          </p:cNvSpPr>
          <p:nvPr/>
        </p:nvSpPr>
        <p:spPr bwMode="auto">
          <a:xfrm>
            <a:off x="4379913" y="4010025"/>
            <a:ext cx="184150" cy="862013"/>
          </a:xfrm>
          <a:prstGeom prst="rect">
            <a:avLst/>
          </a:prstGeom>
          <a:noFill/>
          <a:ln w="9525">
            <a:noFill/>
            <a:miter lim="800000"/>
            <a:headEnd/>
            <a:tailEnd/>
          </a:ln>
        </p:spPr>
        <p:txBody>
          <a:bodyPr wrap="none">
            <a:spAutoFit/>
          </a:bodyPr>
          <a:lstStyle/>
          <a:p>
            <a:pPr algn="ctr">
              <a:defRPr/>
            </a:pPr>
            <a:endParaRPr lang="en-US" sz="2500" dirty="0">
              <a:solidFill>
                <a:schemeClr val="bg1">
                  <a:lumMod val="50000"/>
                </a:schemeClr>
              </a:solidFill>
              <a:latin typeface="Franklin Gothic Demi" pitchFamily="34" charset="0"/>
              <a:ea typeface="ＭＳ Ｐゴシック" charset="-128"/>
              <a:cs typeface="+mn-cs"/>
            </a:endParaRPr>
          </a:p>
          <a:p>
            <a:pPr algn="ctr">
              <a:defRPr/>
            </a:pPr>
            <a:endParaRPr lang="en-US" sz="2500" dirty="0">
              <a:solidFill>
                <a:schemeClr val="bg1">
                  <a:lumMod val="50000"/>
                </a:schemeClr>
              </a:solidFill>
              <a:latin typeface="Franklin Gothic Demi" pitchFamily="34" charset="0"/>
              <a:ea typeface="ＭＳ Ｐゴシック" charset="-128"/>
              <a:cs typeface="+mn-cs"/>
            </a:endParaRPr>
          </a:p>
        </p:txBody>
      </p:sp>
      <p:sp>
        <p:nvSpPr>
          <p:cNvPr id="3" name="TextBox 2"/>
          <p:cNvSpPr txBox="1"/>
          <p:nvPr/>
        </p:nvSpPr>
        <p:spPr>
          <a:xfrm>
            <a:off x="1143000" y="0"/>
            <a:ext cx="4033751" cy="646331"/>
          </a:xfrm>
          <a:prstGeom prst="rect">
            <a:avLst/>
          </a:prstGeom>
          <a:noFill/>
        </p:spPr>
        <p:txBody>
          <a:bodyPr wrap="none" rtlCol="0">
            <a:spAutoFit/>
          </a:bodyPr>
          <a:lstStyle/>
          <a:p>
            <a:r>
              <a:rPr lang="en-US" sz="3600" b="1" dirty="0" smtClean="0">
                <a:solidFill>
                  <a:srgbClr val="308298"/>
                </a:solidFill>
                <a:latin typeface="Arial Narrow" pitchFamily="34" charset="0"/>
              </a:rPr>
              <a:t>Cooperative Contract</a:t>
            </a:r>
            <a:endParaRPr lang="en-US" sz="3600" dirty="0"/>
          </a:p>
        </p:txBody>
      </p:sp>
      <p:sp>
        <p:nvSpPr>
          <p:cNvPr id="12" name="TextBox 11"/>
          <p:cNvSpPr txBox="1"/>
          <p:nvPr/>
        </p:nvSpPr>
        <p:spPr>
          <a:xfrm>
            <a:off x="2057400" y="2743200"/>
            <a:ext cx="5901125" cy="707886"/>
          </a:xfrm>
          <a:prstGeom prst="rect">
            <a:avLst/>
          </a:prstGeom>
          <a:noFill/>
        </p:spPr>
        <p:txBody>
          <a:bodyPr wrap="none" rtlCol="0">
            <a:spAutoFit/>
          </a:bodyPr>
          <a:lstStyle/>
          <a:p>
            <a:r>
              <a:rPr lang="en-US" sz="2000" b="1" dirty="0" err="1" smtClean="0"/>
              <a:t>Monette</a:t>
            </a:r>
            <a:r>
              <a:rPr lang="en-US" sz="2000" b="1" dirty="0" smtClean="0"/>
              <a:t> McGuire, </a:t>
            </a:r>
            <a:r>
              <a:rPr lang="en-US" sz="2000" dirty="0" smtClean="0"/>
              <a:t>City of Madison</a:t>
            </a:r>
          </a:p>
          <a:p>
            <a:r>
              <a:rPr lang="en-US" sz="2000" dirty="0" smtClean="0"/>
              <a:t>Board Member, </a:t>
            </a:r>
            <a:r>
              <a:rPr lang="en-US" sz="2000" dirty="0" err="1" smtClean="0"/>
              <a:t>Sweatfree</a:t>
            </a:r>
            <a:r>
              <a:rPr lang="en-US" sz="2000" dirty="0" smtClean="0"/>
              <a:t> Purchasing Consortium</a:t>
            </a:r>
            <a:endParaRPr lang="en-US" sz="2000" dirty="0"/>
          </a:p>
        </p:txBody>
      </p:sp>
      <p:sp>
        <p:nvSpPr>
          <p:cNvPr id="6" name="Title 1"/>
          <p:cNvSpPr txBox="1">
            <a:spLocks/>
          </p:cNvSpPr>
          <p:nvPr/>
        </p:nvSpPr>
        <p:spPr bwMode="auto">
          <a:xfrm>
            <a:off x="1600200" y="1447800"/>
            <a:ext cx="6324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800" b="1" dirty="0" smtClean="0">
                <a:solidFill>
                  <a:schemeClr val="bg1">
                    <a:lumMod val="50000"/>
                  </a:schemeClr>
                </a:solidFill>
                <a:latin typeface="Arial Narrow" pitchFamily="34" charset="0"/>
                <a:cs typeface="Franklin Gothic Medium"/>
              </a:rPr>
              <a:t>Request for Proposals: </a:t>
            </a:r>
          </a:p>
          <a:p>
            <a:r>
              <a:rPr lang="en-US" sz="2800" b="1" dirty="0" smtClean="0">
                <a:solidFill>
                  <a:schemeClr val="bg1">
                    <a:lumMod val="50000"/>
                  </a:schemeClr>
                </a:solidFill>
                <a:latin typeface="Arial Narrow" pitchFamily="34" charset="0"/>
                <a:cs typeface="Franklin Gothic Medium"/>
              </a:rPr>
              <a:t>Pilot </a:t>
            </a:r>
            <a:r>
              <a:rPr lang="en-US" sz="2800" b="1" dirty="0" err="1" smtClean="0">
                <a:solidFill>
                  <a:schemeClr val="bg1">
                    <a:lumMod val="50000"/>
                  </a:schemeClr>
                </a:solidFill>
                <a:latin typeface="Arial Narrow" pitchFamily="34" charset="0"/>
                <a:cs typeface="Franklin Gothic Medium"/>
              </a:rPr>
              <a:t>Sweatfree</a:t>
            </a:r>
            <a:r>
              <a:rPr lang="en-US" sz="2800" b="1" dirty="0" smtClean="0">
                <a:solidFill>
                  <a:schemeClr val="bg1">
                    <a:lumMod val="50000"/>
                  </a:schemeClr>
                </a:solidFill>
                <a:latin typeface="Arial Narrow" pitchFamily="34" charset="0"/>
                <a:cs typeface="Franklin Gothic Medium"/>
              </a:rPr>
              <a:t> Cooperative Contract for Uniform Management Program </a:t>
            </a:r>
          </a:p>
          <a:p>
            <a:endParaRPr lang="en-US" sz="2000" dirty="0"/>
          </a:p>
        </p:txBody>
      </p:sp>
      <p:pic>
        <p:nvPicPr>
          <p:cNvPr id="8" name="Picture 7" descr="CityLogoC"/>
          <p:cNvPicPr/>
          <p:nvPr/>
        </p:nvPicPr>
        <p:blipFill>
          <a:blip r:embed="rId3" cstate="print"/>
          <a:srcRect/>
          <a:stretch>
            <a:fillRect/>
          </a:stretch>
        </p:blipFill>
        <p:spPr bwMode="auto">
          <a:xfrm>
            <a:off x="0" y="4800600"/>
            <a:ext cx="2057400" cy="2057400"/>
          </a:xfrm>
          <a:prstGeom prst="rect">
            <a:avLst/>
          </a:prstGeom>
          <a:noFill/>
          <a:ln w="9525">
            <a:noFill/>
            <a:miter lim="800000"/>
            <a:headEnd/>
            <a:tailEnd/>
          </a:ln>
        </p:spPr>
      </p:pic>
    </p:spTree>
    <p:extLst>
      <p:ext uri="{BB962C8B-B14F-4D97-AF65-F5344CB8AC3E}">
        <p14:creationId xmlns:p14="http://schemas.microsoft.com/office/powerpoint/2010/main" val="137448346"/>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49263">
              <a:buClr>
                <a:srgbClr val="000000"/>
              </a:buClr>
              <a:buSzPct val="100000"/>
              <a:buFont typeface="Times New Roman" charset="0"/>
              <a:buNone/>
              <a:defRPr/>
            </a:pPr>
            <a:endParaRPr lang="nl-NL">
              <a:solidFill>
                <a:srgbClr val="FFFFFF"/>
              </a:solidFill>
              <a:ea typeface="Microsoft YaHei" charset="0"/>
              <a:cs typeface="Microsoft YaHei" charset="0"/>
            </a:endParaRPr>
          </a:p>
        </p:txBody>
      </p:sp>
      <p:pic>
        <p:nvPicPr>
          <p:cNvPr id="9219"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49413" y="293688"/>
            <a:ext cx="5910262" cy="1433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3076" name="AutoShape 3"/>
          <p:cNvSpPr>
            <a:spLocks noChangeArrowheads="1"/>
          </p:cNvSpPr>
          <p:nvPr/>
        </p:nvSpPr>
        <p:spPr bwMode="auto">
          <a:xfrm>
            <a:off x="611188" y="1833563"/>
            <a:ext cx="7848600" cy="4103687"/>
          </a:xfrm>
          <a:prstGeom prst="roundRect">
            <a:avLst>
              <a:gd name="adj" fmla="val 42"/>
            </a:avLst>
          </a:prstGeom>
          <a:solidFill>
            <a:srgbClr val="CFE7F5"/>
          </a:solidFill>
          <a:ln w="9360">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nchor="ctr"/>
          <a:lstStyle/>
          <a:p>
            <a:pPr marL="457200" indent="-457200" defTabSz="449263">
              <a:buSzPct val="100000"/>
              <a:buFont typeface="Wingdings"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smtClean="0">
                <a:solidFill>
                  <a:srgbClr val="000000"/>
                </a:solidFill>
                <a:cs typeface="Microsoft YaHei" charset="0"/>
              </a:rPr>
              <a:t>Improving working conditions </a:t>
            </a:r>
            <a:r>
              <a:rPr lang="en-GB" sz="2800" smtClean="0">
                <a:solidFill>
                  <a:srgbClr val="000000"/>
                </a:solidFill>
                <a:cs typeface="Microsoft YaHei" charset="0"/>
              </a:rPr>
              <a:t>in the global electronics industry</a:t>
            </a:r>
          </a:p>
          <a:p>
            <a:pPr marL="457200" indent="-457200" defTabSz="449263">
              <a:buSzPct val="100000"/>
              <a:buFont typeface="Wingdings"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smtClean="0">
                <a:solidFill>
                  <a:srgbClr val="000000"/>
                </a:solidFill>
                <a:cs typeface="Microsoft YaHei" charset="0"/>
              </a:rPr>
              <a:t>Through socially responsible </a:t>
            </a:r>
            <a:r>
              <a:rPr lang="en-GB" sz="2800" b="1" smtClean="0">
                <a:solidFill>
                  <a:srgbClr val="000000"/>
                </a:solidFill>
                <a:cs typeface="Microsoft YaHei" charset="0"/>
              </a:rPr>
              <a:t>public procurement </a:t>
            </a:r>
            <a:r>
              <a:rPr lang="en-GB" sz="2800" smtClean="0">
                <a:solidFill>
                  <a:srgbClr val="000000"/>
                </a:solidFill>
                <a:cs typeface="Microsoft YaHei" charset="0"/>
              </a:rPr>
              <a:t>of ICT hardware </a:t>
            </a:r>
          </a:p>
          <a:p>
            <a:pPr marL="457200" indent="-457200" defTabSz="449263">
              <a:buSzPct val="100000"/>
              <a:buFont typeface="Wingdings"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smtClean="0">
                <a:solidFill>
                  <a:srgbClr val="000000"/>
                </a:solidFill>
                <a:cs typeface="Microsoft YaHei" charset="0"/>
              </a:rPr>
              <a:t>Independent </a:t>
            </a:r>
            <a:r>
              <a:rPr lang="en-GB" sz="2800" b="1" smtClean="0">
                <a:solidFill>
                  <a:srgbClr val="000000"/>
                </a:solidFill>
                <a:cs typeface="Microsoft YaHei" charset="0"/>
              </a:rPr>
              <a:t>monitoring</a:t>
            </a:r>
            <a:r>
              <a:rPr lang="en-GB" sz="2800" smtClean="0">
                <a:solidFill>
                  <a:srgbClr val="000000"/>
                </a:solidFill>
                <a:cs typeface="Microsoft YaHei" charset="0"/>
              </a:rPr>
              <a:t> of conditions in production locations </a:t>
            </a:r>
          </a:p>
          <a:p>
            <a:pPr marL="457200" indent="-457200" defTabSz="449263">
              <a:buSzPct val="100000"/>
              <a:buFont typeface="Wingdings"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smtClean="0">
                <a:solidFill>
                  <a:srgbClr val="000000"/>
                </a:solidFill>
                <a:cs typeface="Microsoft YaHei" charset="0"/>
              </a:rPr>
              <a:t>Improvement programmes</a:t>
            </a:r>
          </a:p>
          <a:p>
            <a:pPr marL="457200" indent="-457200" defTabSz="449263">
              <a:buSzPct val="100000"/>
              <a:buFont typeface="Wingdings"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b="1" smtClean="0">
                <a:solidFill>
                  <a:srgbClr val="000000"/>
                </a:solidFill>
                <a:cs typeface="Microsoft YaHei" charset="0"/>
              </a:rPr>
              <a:t>Reform of business practices</a:t>
            </a:r>
            <a:endParaRPr lang="en-GB" sz="2800" b="1" smtClean="0">
              <a:solidFill>
                <a:srgbClr val="000000"/>
              </a:solidFill>
              <a:cs typeface="Microsoft YaHei"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9pPr>
          </a:lstStyle>
          <a:p>
            <a:pPr algn="ctr" defTabSz="449263" eaLnBrk="1" hangingPunct="1">
              <a:buSzPct val="100000"/>
              <a:defRPr/>
            </a:pPr>
            <a:r>
              <a:rPr lang="en-US" sz="4400" b="1" dirty="0" smtClean="0">
                <a:solidFill>
                  <a:srgbClr val="FF0000"/>
                </a:solidFill>
                <a:latin typeface="Calibri" charset="0"/>
              </a:rPr>
              <a:t>The </a:t>
            </a:r>
            <a:r>
              <a:rPr lang="pl-PL" sz="4400" b="1" dirty="0" err="1" smtClean="0">
                <a:solidFill>
                  <a:srgbClr val="FF0000"/>
                </a:solidFill>
                <a:latin typeface="Calibri" charset="0"/>
              </a:rPr>
              <a:t>ele</a:t>
            </a:r>
            <a:r>
              <a:rPr lang="en-US" sz="4400" b="1" dirty="0" smtClean="0">
                <a:solidFill>
                  <a:srgbClr val="FF0000"/>
                </a:solidFill>
                <a:latin typeface="Calibri" charset="0"/>
              </a:rPr>
              <a:t>c</a:t>
            </a:r>
            <a:r>
              <a:rPr lang="pl-PL" sz="4400" b="1" dirty="0" smtClean="0">
                <a:solidFill>
                  <a:srgbClr val="FF0000"/>
                </a:solidFill>
                <a:latin typeface="Calibri" charset="0"/>
              </a:rPr>
              <a:t>tron</a:t>
            </a:r>
            <a:r>
              <a:rPr lang="en-US" sz="4400" b="1" dirty="0" err="1" smtClean="0">
                <a:solidFill>
                  <a:srgbClr val="FF0000"/>
                </a:solidFill>
                <a:latin typeface="Calibri" charset="0"/>
              </a:rPr>
              <a:t>ics</a:t>
            </a:r>
            <a:r>
              <a:rPr lang="en-US" sz="4400" b="1" dirty="0">
                <a:solidFill>
                  <a:srgbClr val="FF0000"/>
                </a:solidFill>
                <a:latin typeface="Calibri" charset="0"/>
              </a:rPr>
              <a:t> </a:t>
            </a:r>
            <a:r>
              <a:rPr lang="pl-PL" sz="4400" b="1" dirty="0" err="1" smtClean="0">
                <a:solidFill>
                  <a:srgbClr val="FF0000"/>
                </a:solidFill>
                <a:latin typeface="Calibri" charset="0"/>
              </a:rPr>
              <a:t>industr</a:t>
            </a:r>
            <a:r>
              <a:rPr lang="en-US" sz="4400" b="1" dirty="0" smtClean="0">
                <a:solidFill>
                  <a:srgbClr val="FF0000"/>
                </a:solidFill>
                <a:latin typeface="Calibri" charset="0"/>
              </a:rPr>
              <a:t>y</a:t>
            </a:r>
            <a:endParaRPr lang="pl-PL" sz="4400" b="1" dirty="0" smtClean="0">
              <a:solidFill>
                <a:srgbClr val="FF0000"/>
              </a:solidFill>
              <a:latin typeface="Calibri" charset="0"/>
            </a:endParaRPr>
          </a:p>
        </p:txBody>
      </p:sp>
      <p:sp>
        <p:nvSpPr>
          <p:cNvPr id="26626" name="Text Box 2"/>
          <p:cNvSpPr txBox="1">
            <a:spLocks noChangeArrowheads="1"/>
          </p:cNvSpPr>
          <p:nvPr/>
        </p:nvSpPr>
        <p:spPr bwMode="auto">
          <a:xfrm>
            <a:off x="457200" y="1600200"/>
            <a:ext cx="8229600" cy="4681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marL="328613" indent="-328613"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sz="2400">
                <a:solidFill>
                  <a:schemeClr val="bg1"/>
                </a:solidFill>
                <a:latin typeface="Arial" pitchFamily="34" charset="0"/>
                <a:ea typeface="Microsoft YaHei" pitchFamily="34" charset="-122"/>
              </a:defRPr>
            </a:lvl1pPr>
            <a:lvl2pPr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sz="2400">
                <a:solidFill>
                  <a:schemeClr val="bg1"/>
                </a:solidFill>
                <a:latin typeface="Arial" pitchFamily="34" charset="0"/>
                <a:ea typeface="Microsoft YaHei" pitchFamily="34" charset="-122"/>
              </a:defRPr>
            </a:lvl2pPr>
            <a:lvl3pPr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sz="2400">
                <a:solidFill>
                  <a:schemeClr val="bg1"/>
                </a:solidFill>
                <a:latin typeface="Arial" pitchFamily="34" charset="0"/>
                <a:ea typeface="Microsoft YaHei" pitchFamily="34" charset="-122"/>
              </a:defRPr>
            </a:lvl3pPr>
            <a:lvl4pPr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sz="2400">
                <a:solidFill>
                  <a:schemeClr val="bg1"/>
                </a:solidFill>
                <a:latin typeface="Arial" pitchFamily="34" charset="0"/>
                <a:ea typeface="Microsoft YaHei" pitchFamily="34" charset="-122"/>
              </a:defRPr>
            </a:lvl4pPr>
            <a:lvl5pPr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sz="2400">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sz="2400">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sz="2400">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sz="2400">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sz="2400">
                <a:solidFill>
                  <a:schemeClr val="bg1"/>
                </a:solidFill>
                <a:latin typeface="Arial" pitchFamily="34" charset="0"/>
                <a:ea typeface="Microsoft YaHei" pitchFamily="34" charset="-122"/>
              </a:defRPr>
            </a:lvl9pPr>
          </a:lstStyle>
          <a:p>
            <a:pPr defTabSz="449263" eaLnBrk="1" hangingPunct="1">
              <a:spcBef>
                <a:spcPts val="800"/>
              </a:spcBef>
              <a:buClr>
                <a:srgbClr val="000000"/>
              </a:buClr>
              <a:buSzPct val="100000"/>
              <a:buFont typeface="Arial" pitchFamily="34" charset="0"/>
              <a:buChar char="•"/>
              <a:defRPr/>
            </a:pPr>
            <a:r>
              <a:rPr lang="en-US" altLang="nl-NL" sz="3200" dirty="0" smtClean="0">
                <a:solidFill>
                  <a:srgbClr val="000000"/>
                </a:solidFill>
                <a:latin typeface="Calibri" pitchFamily="34" charset="0"/>
                <a:cs typeface="Microsoft YaHei" charset="0"/>
              </a:rPr>
              <a:t>The electronics industry is one of the fastest growing industries</a:t>
            </a:r>
          </a:p>
          <a:p>
            <a:pPr defTabSz="449263" eaLnBrk="1" hangingPunct="1">
              <a:spcBef>
                <a:spcPts val="800"/>
              </a:spcBef>
              <a:buClr>
                <a:srgbClr val="000000"/>
              </a:buClr>
              <a:buSzPct val="100000"/>
              <a:buFont typeface="Arial" pitchFamily="34" charset="0"/>
              <a:buChar char="•"/>
              <a:defRPr/>
            </a:pPr>
            <a:r>
              <a:rPr lang="en-US" altLang="nl-NL" sz="3200" dirty="0" smtClean="0">
                <a:solidFill>
                  <a:srgbClr val="000000"/>
                </a:solidFill>
                <a:latin typeface="Calibri" pitchFamily="34" charset="0"/>
                <a:cs typeface="Microsoft YaHei" charset="0"/>
              </a:rPr>
              <a:t>Millions of workers worldwide</a:t>
            </a:r>
            <a:r>
              <a:rPr lang="pl-PL" altLang="nl-NL" sz="3200" dirty="0" smtClean="0">
                <a:solidFill>
                  <a:srgbClr val="000000"/>
                </a:solidFill>
                <a:latin typeface="Calibri" pitchFamily="34" charset="0"/>
                <a:cs typeface="Microsoft YaHei" charset="0"/>
              </a:rPr>
              <a:t>: </a:t>
            </a:r>
            <a:r>
              <a:rPr lang="en-US" altLang="nl-NL" sz="3200" dirty="0" smtClean="0">
                <a:solidFill>
                  <a:srgbClr val="000000"/>
                </a:solidFill>
                <a:latin typeface="Calibri" pitchFamily="34" charset="0"/>
                <a:cs typeface="Microsoft YaHei" charset="0"/>
              </a:rPr>
              <a:t>1.2 million with </a:t>
            </a:r>
            <a:r>
              <a:rPr lang="en-US" altLang="nl-NL" sz="3200" dirty="0" err="1" smtClean="0">
                <a:solidFill>
                  <a:srgbClr val="000000"/>
                </a:solidFill>
                <a:latin typeface="Calibri" pitchFamily="34" charset="0"/>
                <a:cs typeface="Microsoft YaHei" charset="0"/>
              </a:rPr>
              <a:t>Foxconn</a:t>
            </a:r>
            <a:r>
              <a:rPr lang="en-US" altLang="nl-NL" sz="3200" dirty="0" smtClean="0">
                <a:solidFill>
                  <a:srgbClr val="000000"/>
                </a:solidFill>
                <a:latin typeface="Calibri" pitchFamily="34" charset="0"/>
                <a:cs typeface="Microsoft YaHei" charset="0"/>
              </a:rPr>
              <a:t>, 225 thousand with Flextronics</a:t>
            </a:r>
            <a:r>
              <a:rPr lang="pl-PL" altLang="nl-NL" sz="3200" dirty="0" smtClean="0">
                <a:solidFill>
                  <a:srgbClr val="000000"/>
                </a:solidFill>
                <a:latin typeface="Calibri" pitchFamily="34" charset="0"/>
                <a:cs typeface="Microsoft YaHei" charset="0"/>
              </a:rPr>
              <a:t>.</a:t>
            </a:r>
          </a:p>
          <a:p>
            <a:pPr defTabSz="449263" eaLnBrk="1" hangingPunct="1">
              <a:spcBef>
                <a:spcPts val="800"/>
              </a:spcBef>
              <a:buClr>
                <a:srgbClr val="000000"/>
              </a:buClr>
              <a:buSzPct val="100000"/>
              <a:buFont typeface="Arial" pitchFamily="34" charset="0"/>
              <a:buChar char="•"/>
              <a:defRPr/>
            </a:pPr>
            <a:r>
              <a:rPr lang="en-US" altLang="nl-NL" sz="3200" dirty="0" smtClean="0">
                <a:solidFill>
                  <a:srgbClr val="000000"/>
                </a:solidFill>
                <a:latin typeface="Calibri" pitchFamily="34" charset="0"/>
                <a:cs typeface="Microsoft YaHei" charset="0"/>
              </a:rPr>
              <a:t>Despite clean and modern image </a:t>
            </a:r>
            <a:r>
              <a:rPr lang="en-US" altLang="nl-NL" sz="3200" dirty="0" err="1" smtClean="0">
                <a:solidFill>
                  <a:srgbClr val="000000"/>
                </a:solidFill>
                <a:latin typeface="Calibri" pitchFamily="34" charset="0"/>
                <a:cs typeface="Microsoft YaHei" charset="0"/>
              </a:rPr>
              <a:t>labour</a:t>
            </a:r>
            <a:r>
              <a:rPr lang="en-US" altLang="nl-NL" sz="3200" dirty="0" smtClean="0">
                <a:solidFill>
                  <a:srgbClr val="000000"/>
                </a:solidFill>
                <a:latin typeface="Calibri" pitchFamily="34" charset="0"/>
                <a:cs typeface="Microsoft YaHei" charset="0"/>
              </a:rPr>
              <a:t> conditions are often sub-standard</a:t>
            </a:r>
            <a:r>
              <a:rPr lang="pl-PL" altLang="nl-NL" sz="3200" dirty="0" smtClean="0">
                <a:solidFill>
                  <a:srgbClr val="000000"/>
                </a:solidFill>
                <a:latin typeface="Calibri" pitchFamily="34" charset="0"/>
                <a:cs typeface="Microsoft YaHei" charset="0"/>
              </a:rPr>
              <a:t>.</a:t>
            </a:r>
            <a:endParaRPr lang="en-US" altLang="nl-NL" sz="3200" dirty="0" smtClean="0">
              <a:solidFill>
                <a:srgbClr val="000000"/>
              </a:solidFill>
              <a:latin typeface="Calibri" pitchFamily="34" charset="0"/>
              <a:cs typeface="Microsoft YaHei" charset="0"/>
            </a:endParaRPr>
          </a:p>
        </p:txBody>
      </p:sp>
      <p:pic>
        <p:nvPicPr>
          <p:cNvPr id="18436"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72225" y="6092825"/>
            <a:ext cx="2451100" cy="266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26626">
                                            <p:txEl>
                                              <p:pRg st="0" end="0"/>
                                            </p:txEl>
                                          </p:spTgt>
                                        </p:tgtEl>
                                        <p:attrNameLst>
                                          <p:attrName>style.visibility</p:attrName>
                                        </p:attrNameLst>
                                      </p:cBhvr>
                                      <p:to>
                                        <p:strVal val="visible"/>
                                      </p:to>
                                    </p:set>
                                    <p:animEffect transition="in" filter="fade">
                                      <p:cBhvr additive="repl">
                                        <p:cTn id="7" dur="500"/>
                                        <p:tgtEl>
                                          <p:spTgt spid="26626">
                                            <p:txEl>
                                              <p:pRg st="0" end="0"/>
                                            </p:txEl>
                                          </p:spTgt>
                                        </p:tgtEl>
                                      </p:cBhvr>
                                    </p:animEffect>
                                  </p:childTnLst>
                                </p:cTn>
                              </p:par>
                              <p:par>
                                <p:cTn id="8" presetID="10" presetClass="entr" fill="hold" nodeType="withEffect">
                                  <p:stCondLst>
                                    <p:cond delay="0"/>
                                  </p:stCondLst>
                                  <p:childTnLst>
                                    <p:set>
                                      <p:cBhvr additive="repl">
                                        <p:cTn id="9" dur="1" fill="hold">
                                          <p:stCondLst>
                                            <p:cond delay="0"/>
                                          </p:stCondLst>
                                        </p:cTn>
                                        <p:tgtEl>
                                          <p:spTgt spid="26626">
                                            <p:txEl>
                                              <p:pRg st="1" end="1"/>
                                            </p:txEl>
                                          </p:spTgt>
                                        </p:tgtEl>
                                        <p:attrNameLst>
                                          <p:attrName>style.visibility</p:attrName>
                                        </p:attrNameLst>
                                      </p:cBhvr>
                                      <p:to>
                                        <p:strVal val="visible"/>
                                      </p:to>
                                    </p:set>
                                    <p:animEffect transition="in" filter="fade">
                                      <p:cBhvr additive="repl">
                                        <p:cTn id="10" dur="500"/>
                                        <p:tgtEl>
                                          <p:spTgt spid="26626">
                                            <p:txEl>
                                              <p:pRg st="1" end="1"/>
                                            </p:txEl>
                                          </p:spTgt>
                                        </p:tgtEl>
                                      </p:cBhvr>
                                    </p:animEffect>
                                  </p:childTnLst>
                                </p:cTn>
                              </p:par>
                              <p:par>
                                <p:cTn id="11" presetID="10" presetClass="entr" fill="hold" nodeType="withEffect">
                                  <p:stCondLst>
                                    <p:cond delay="0"/>
                                  </p:stCondLst>
                                  <p:childTnLst>
                                    <p:set>
                                      <p:cBhvr additive="repl">
                                        <p:cTn id="12" dur="1" fill="hold">
                                          <p:stCondLst>
                                            <p:cond delay="0"/>
                                          </p:stCondLst>
                                        </p:cTn>
                                        <p:tgtEl>
                                          <p:spTgt spid="26626">
                                            <p:txEl>
                                              <p:pRg st="2" end="2"/>
                                            </p:txEl>
                                          </p:spTgt>
                                        </p:tgtEl>
                                        <p:attrNameLst>
                                          <p:attrName>style.visibility</p:attrName>
                                        </p:attrNameLst>
                                      </p:cBhvr>
                                      <p:to>
                                        <p:strVal val="visible"/>
                                      </p:to>
                                    </p:set>
                                    <p:animEffect transition="in" filter="fade">
                                      <p:cBhvr additive="repl">
                                        <p:cTn id="13" dur="500"/>
                                        <p:tgtEl>
                                          <p:spTgt spid="266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7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341438"/>
            <a:ext cx="8220075" cy="4459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3075" name="Title 1"/>
          <p:cNvSpPr>
            <a:spLocks noGrp="1"/>
          </p:cNvSpPr>
          <p:nvPr>
            <p:ph type="title"/>
          </p:nvPr>
        </p:nvSpPr>
        <p:spPr/>
        <p:txBody>
          <a:bodyPr/>
          <a:lstStyle/>
          <a:p>
            <a:pPr>
              <a:buFont typeface="Times New Roman" pitchFamily="18" charset="0"/>
              <a:buNone/>
              <a:defRPr/>
            </a:pPr>
            <a:r>
              <a:rPr lang="en-US" altLang="nl-NL" sz="3200" b="1" dirty="0" smtClean="0">
                <a:solidFill>
                  <a:srgbClr val="FF0000"/>
                </a:solidFill>
                <a:ea typeface="+mj-ea"/>
              </a:rPr>
              <a:t>Samsung workers exposed to chemicals</a:t>
            </a:r>
            <a:endParaRPr lang="en-GB" altLang="nl-NL" sz="3200" b="1" dirty="0" smtClean="0">
              <a:solidFill>
                <a:srgbClr val="FF0000"/>
              </a:solidFill>
              <a:ea typeface="+mj-ea"/>
            </a:endParaRPr>
          </a:p>
        </p:txBody>
      </p:sp>
    </p:spTree>
  </p:cSld>
  <p:clrMapOvr>
    <a:masterClrMapping/>
  </p:clrMapOvr>
  <p:transition spd="slow">
    <p:push dir="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914400" y="188913"/>
            <a:ext cx="8229600" cy="1189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9pPr>
          </a:lstStyle>
          <a:p>
            <a:pPr algn="ctr" defTabSz="449263" eaLnBrk="1" hangingPunct="1">
              <a:buSzPct val="100000"/>
            </a:pPr>
            <a:r>
              <a:rPr lang="es-ES" sz="4000" smtClean="0">
                <a:solidFill>
                  <a:srgbClr val="FFFFFF"/>
                </a:solidFill>
              </a:rPr>
              <a:t>‘Dormitory Labour Regime’</a:t>
            </a:r>
            <a:br>
              <a:rPr lang="es-ES" sz="4000" smtClean="0">
                <a:solidFill>
                  <a:srgbClr val="FFFFFF"/>
                </a:solidFill>
              </a:rPr>
            </a:br>
            <a:r>
              <a:rPr lang="es-ES" sz="3200" i="1" smtClean="0">
                <a:solidFill>
                  <a:srgbClr val="FFFFFF"/>
                </a:solidFill>
              </a:rPr>
              <a:t>Jenny Chan (SACOM)</a:t>
            </a:r>
          </a:p>
        </p:txBody>
      </p:sp>
      <p:pic>
        <p:nvPicPr>
          <p:cNvPr id="40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363" y="1600200"/>
            <a:ext cx="7651750" cy="4516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4100" name="Rectangle 3"/>
          <p:cNvSpPr>
            <a:spLocks noGrp="1" noChangeArrowheads="1"/>
          </p:cNvSpPr>
          <p:nvPr>
            <p:ph type="title"/>
          </p:nvPr>
        </p:nvSpPr>
        <p:spPr>
          <a:xfrm>
            <a:off x="457200" y="128588"/>
            <a:ext cx="8220075" cy="1425575"/>
          </a:xfrm>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3200" b="1" dirty="0" err="1">
                <a:solidFill>
                  <a:srgbClr val="FF0000"/>
                </a:solidFill>
                <a:ea typeface="+mj-ea"/>
              </a:rPr>
              <a:t>Foxconn</a:t>
            </a:r>
            <a:r>
              <a:rPr lang="en-GB" sz="3200" b="1" dirty="0">
                <a:solidFill>
                  <a:srgbClr val="FF0000"/>
                </a:solidFill>
                <a:ea typeface="+mj-ea"/>
              </a:rPr>
              <a:t> </a:t>
            </a:r>
            <a:r>
              <a:rPr lang="en-GB" sz="3200" b="1" dirty="0" smtClean="0">
                <a:solidFill>
                  <a:srgbClr val="FF0000"/>
                </a:solidFill>
                <a:ea typeface="+mj-ea"/>
              </a:rPr>
              <a:t>installs safety nets in response to suicides</a:t>
            </a:r>
            <a:endParaRPr lang="en-GB" sz="3200" b="1" dirty="0">
              <a:solidFill>
                <a:srgbClr val="FF0000"/>
              </a:solidFill>
              <a:ea typeface="+mj-ea"/>
            </a:endParaRPr>
          </a:p>
        </p:txBody>
      </p:sp>
    </p:spTree>
  </p:cSld>
  <p:clrMapOvr>
    <a:masterClrMapping/>
  </p:clrMapOvr>
  <p:transition spd="slow">
    <p:push dir="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a:xfrm>
            <a:off x="457200" y="125413"/>
            <a:ext cx="8220075" cy="1612900"/>
          </a:xfrm>
        </p:spPr>
        <p:txBody>
          <a:bodyPr/>
          <a:lstStyle/>
          <a:p>
            <a:pPr>
              <a:defRPr/>
            </a:pPr>
            <a:endParaRPr lang="nl-NL">
              <a:ea typeface="+mj-ea"/>
            </a:endParaRPr>
          </a:p>
        </p:txBody>
      </p:sp>
      <p:sp>
        <p:nvSpPr>
          <p:cNvPr id="5123" name="Rectangle 2"/>
          <p:cNvSpPr>
            <a:spLocks noGrp="1" noChangeArrowheads="1"/>
          </p:cNvSpPr>
          <p:nvPr>
            <p:ph type="body" idx="1"/>
          </p:nvPr>
        </p:nvSpPr>
        <p:spPr>
          <a:xfrm>
            <a:off x="457200" y="1600200"/>
            <a:ext cx="8220075" cy="2335213"/>
          </a:xfrm>
        </p:spPr>
        <p:txBody>
          <a:bodyPr/>
          <a:lstStyle/>
          <a:p>
            <a:pPr>
              <a:defRPr/>
            </a:pPr>
            <a:endParaRPr lang="nl-NL">
              <a:ea typeface="+mn-ea"/>
            </a:endParaRPr>
          </a:p>
        </p:txBody>
      </p:sp>
      <p:sp>
        <p:nvSpPr>
          <p:cNvPr id="5124" name="Text Box 3"/>
          <p:cNvSpPr txBox="1">
            <a:spLocks noChangeArrowheads="1"/>
          </p:cNvSpPr>
          <p:nvPr/>
        </p:nvSpPr>
        <p:spPr bwMode="auto">
          <a:xfrm>
            <a:off x="457200" y="3962400"/>
            <a:ext cx="8226425" cy="2157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49263">
              <a:buClr>
                <a:srgbClr val="000000"/>
              </a:buClr>
              <a:buSzPct val="100000"/>
              <a:buFont typeface="Times New Roman" charset="0"/>
              <a:buNone/>
              <a:defRPr/>
            </a:pPr>
            <a:endParaRPr lang="nl-NL">
              <a:solidFill>
                <a:srgbClr val="FFFFFF"/>
              </a:solidFill>
              <a:ea typeface="Microsoft YaHei" charset="0"/>
              <a:cs typeface="Microsoft YaHei" charset="0"/>
            </a:endParaRPr>
          </a:p>
        </p:txBody>
      </p:sp>
      <p:grpSp>
        <p:nvGrpSpPr>
          <p:cNvPr id="7173" name="Group 4"/>
          <p:cNvGrpSpPr>
            <a:grpSpLocks/>
          </p:cNvGrpSpPr>
          <p:nvPr/>
        </p:nvGrpSpPr>
        <p:grpSpPr bwMode="auto">
          <a:xfrm>
            <a:off x="-15875" y="0"/>
            <a:ext cx="9147175" cy="4929188"/>
            <a:chOff x="-10" y="0"/>
            <a:chExt cx="5762" cy="3105"/>
          </a:xfrm>
        </p:grpSpPr>
        <p:pic>
          <p:nvPicPr>
            <p:cNvPr id="512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 y="0"/>
              <a:ext cx="5762" cy="31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5128" name="Text Box 6"/>
            <p:cNvSpPr txBox="1">
              <a:spLocks noChangeArrowheads="1"/>
            </p:cNvSpPr>
            <p:nvPr/>
          </p:nvSpPr>
          <p:spPr bwMode="auto">
            <a:xfrm>
              <a:off x="-10" y="0"/>
              <a:ext cx="5762" cy="31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49263">
                <a:buClr>
                  <a:srgbClr val="000000"/>
                </a:buClr>
                <a:buSzPct val="100000"/>
                <a:buFont typeface="Times New Roman" charset="0"/>
                <a:buNone/>
                <a:defRPr/>
              </a:pPr>
              <a:endParaRPr lang="nl-NL">
                <a:solidFill>
                  <a:srgbClr val="FFFFFF"/>
                </a:solidFill>
                <a:ea typeface="Microsoft YaHei" charset="0"/>
                <a:cs typeface="Microsoft YaHei" charset="0"/>
              </a:endParaRPr>
            </a:p>
          </p:txBody>
        </p:sp>
      </p:grpSp>
      <p:sp>
        <p:nvSpPr>
          <p:cNvPr id="5126" name="Text Box 7"/>
          <p:cNvSpPr txBox="1">
            <a:spLocks noChangeArrowheads="1"/>
          </p:cNvSpPr>
          <p:nvPr/>
        </p:nvSpPr>
        <p:spPr bwMode="auto">
          <a:xfrm>
            <a:off x="457200" y="3959225"/>
            <a:ext cx="8220075" cy="2246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marL="342900" indent="-338138"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ＭＳ Ｐゴシック" charset="0"/>
                <a:cs typeface="Microsoft YaHei" charset="0"/>
              </a:defRPr>
            </a:lvl1pPr>
            <a:lvl2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0"/>
                <a:cs typeface="Microsoft YaHei" charset="0"/>
              </a:defRPr>
            </a:lvl2pPr>
            <a:lvl3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0"/>
                <a:cs typeface="Microsoft YaHei" charset="0"/>
              </a:defRPr>
            </a:lvl3pPr>
            <a:lvl4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0"/>
                <a:cs typeface="Microsoft YaHei" charset="0"/>
              </a:defRPr>
            </a:lvl4pPr>
            <a:lvl5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0"/>
                <a:cs typeface="Microsoft YaHei" charset="0"/>
              </a:defRPr>
            </a:lvl9pPr>
          </a:lstStyle>
          <a:p>
            <a:pPr defTabSz="449263" eaLnBrk="1" hangingPunct="1">
              <a:spcBef>
                <a:spcPts val="800"/>
              </a:spcBef>
              <a:buSzPct val="100000"/>
            </a:pPr>
            <a:endParaRPr lang="en-GB" sz="3200" smtClean="0">
              <a:solidFill>
                <a:srgbClr val="000000"/>
              </a:solidFill>
              <a:latin typeface="Calibri" charset="0"/>
            </a:endParaRPr>
          </a:p>
          <a:p>
            <a:pPr defTabSz="449263" eaLnBrk="1" hangingPunct="1">
              <a:spcBef>
                <a:spcPts val="800"/>
              </a:spcBef>
              <a:buSzPct val="100000"/>
            </a:pPr>
            <a:endParaRPr lang="en-GB" sz="3200" smtClean="0">
              <a:solidFill>
                <a:srgbClr val="000000"/>
              </a:solidFill>
              <a:latin typeface="Calibri" charset="0"/>
            </a:endParaRPr>
          </a:p>
          <a:p>
            <a:pPr defTabSz="449263" eaLnBrk="1" hangingPunct="1">
              <a:spcBef>
                <a:spcPts val="800"/>
              </a:spcBef>
              <a:buSzPct val="100000"/>
            </a:pPr>
            <a:r>
              <a:rPr lang="en-GB" sz="3200" smtClean="0">
                <a:solidFill>
                  <a:srgbClr val="000000"/>
                </a:solidFill>
                <a:latin typeface="Calibri" charset="0"/>
              </a:rPr>
              <a:t>      </a:t>
            </a:r>
            <a:r>
              <a:rPr lang="ja-JP" altLang="en-GB" sz="3200" b="1" smtClean="0">
                <a:solidFill>
                  <a:srgbClr val="FF0000"/>
                </a:solidFill>
                <a:latin typeface="Calibri" charset="0"/>
              </a:rPr>
              <a:t>‘</a:t>
            </a:r>
            <a:r>
              <a:rPr lang="en-GB" altLang="ja-JP" sz="3200" b="1" smtClean="0">
                <a:solidFill>
                  <a:srgbClr val="FF0000"/>
                </a:solidFill>
                <a:latin typeface="Calibri" charset="0"/>
              </a:rPr>
              <a:t>Women work like men and men work like machines' – Foxconn slogan</a:t>
            </a:r>
            <a:endParaRPr lang="en-GB" sz="3200" b="1" smtClean="0">
              <a:solidFill>
                <a:srgbClr val="FF0000"/>
              </a:solidFill>
              <a:latin typeface="Calibri"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49263">
              <a:buClr>
                <a:srgbClr val="000000"/>
              </a:buClr>
              <a:buSzPct val="100000"/>
              <a:buFont typeface="Times New Roman" charset="0"/>
              <a:buNone/>
              <a:defRPr/>
            </a:pPr>
            <a:endParaRPr lang="nl-NL">
              <a:solidFill>
                <a:srgbClr val="FFFFFF"/>
              </a:solidFill>
              <a:ea typeface="Microsoft YaHei" charset="0"/>
              <a:cs typeface="Microsoft YaHei" charset="0"/>
            </a:endParaRPr>
          </a:p>
        </p:txBody>
      </p:sp>
      <p:grpSp>
        <p:nvGrpSpPr>
          <p:cNvPr id="8195" name="Group 2"/>
          <p:cNvGrpSpPr>
            <a:grpSpLocks/>
          </p:cNvGrpSpPr>
          <p:nvPr/>
        </p:nvGrpSpPr>
        <p:grpSpPr bwMode="auto">
          <a:xfrm>
            <a:off x="0" y="0"/>
            <a:ext cx="9131300" cy="6088063"/>
            <a:chOff x="0" y="0"/>
            <a:chExt cx="5752" cy="3835"/>
          </a:xfrm>
        </p:grpSpPr>
        <p:pic>
          <p:nvPicPr>
            <p:cNvPr id="71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52" cy="38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7178" name="Text Box 4"/>
            <p:cNvSpPr txBox="1">
              <a:spLocks noChangeArrowheads="1"/>
            </p:cNvSpPr>
            <p:nvPr/>
          </p:nvSpPr>
          <p:spPr bwMode="auto">
            <a:xfrm>
              <a:off x="0" y="0"/>
              <a:ext cx="5752" cy="38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49263">
                <a:buClr>
                  <a:srgbClr val="000000"/>
                </a:buClr>
                <a:buSzPct val="100000"/>
                <a:buFont typeface="Times New Roman" charset="0"/>
                <a:buNone/>
                <a:defRPr/>
              </a:pPr>
              <a:endParaRPr lang="nl-NL">
                <a:solidFill>
                  <a:srgbClr val="FFFFFF"/>
                </a:solidFill>
                <a:ea typeface="Microsoft YaHei" charset="0"/>
                <a:cs typeface="Microsoft YaHei" charset="0"/>
              </a:endParaRPr>
            </a:p>
          </p:txBody>
        </p:sp>
      </p:grpSp>
      <p:sp>
        <p:nvSpPr>
          <p:cNvPr id="7172" name="Text Box 5"/>
          <p:cNvSpPr txBox="1">
            <a:spLocks noChangeArrowheads="1"/>
          </p:cNvSpPr>
          <p:nvPr/>
        </p:nvSpPr>
        <p:spPr bwMode="auto">
          <a:xfrm>
            <a:off x="2555875" y="6237288"/>
            <a:ext cx="4464050"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9pPr>
          </a:lstStyle>
          <a:p>
            <a:pPr defTabSz="449263" eaLnBrk="1" hangingPunct="1">
              <a:buSzPct val="100000"/>
              <a:defRPr/>
            </a:pPr>
            <a:r>
              <a:rPr lang="es-ES" smtClean="0">
                <a:solidFill>
                  <a:srgbClr val="FFFFFF"/>
                </a:solidFill>
              </a:rPr>
              <a:t>Dentro de uno de los dormitorios de Foxconn</a:t>
            </a:r>
          </a:p>
        </p:txBody>
      </p:sp>
      <p:sp>
        <p:nvSpPr>
          <p:cNvPr id="7175" name="Text Box 8"/>
          <p:cNvSpPr txBox="1">
            <a:spLocks noChangeArrowheads="1"/>
          </p:cNvSpPr>
          <p:nvPr/>
        </p:nvSpPr>
        <p:spPr bwMode="auto">
          <a:xfrm>
            <a:off x="4668838" y="1600200"/>
            <a:ext cx="4011612" cy="2154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49263">
              <a:buClr>
                <a:srgbClr val="000000"/>
              </a:buClr>
              <a:buSzPct val="100000"/>
              <a:buFont typeface="Times New Roman" charset="0"/>
              <a:buNone/>
              <a:defRPr/>
            </a:pPr>
            <a:endParaRPr lang="nl-NL">
              <a:solidFill>
                <a:srgbClr val="FFFFFF"/>
              </a:solidFill>
              <a:ea typeface="Microsoft YaHei" charset="0"/>
              <a:cs typeface="Microsoft YaHei" charset="0"/>
            </a:endParaRPr>
          </a:p>
        </p:txBody>
      </p:sp>
      <p:sp>
        <p:nvSpPr>
          <p:cNvPr id="7176" name="Text Box 9"/>
          <p:cNvSpPr txBox="1">
            <a:spLocks noChangeArrowheads="1"/>
          </p:cNvSpPr>
          <p:nvPr/>
        </p:nvSpPr>
        <p:spPr bwMode="auto">
          <a:xfrm>
            <a:off x="457200" y="3959225"/>
            <a:ext cx="8220075" cy="293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marL="342900" indent="-338138"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0"/>
                <a:cs typeface="Microsoft YaHei" charset="0"/>
              </a:defRPr>
            </a:lvl1pPr>
            <a:lvl2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0"/>
                <a:cs typeface="Microsoft YaHei" charset="0"/>
              </a:defRPr>
            </a:lvl2pPr>
            <a:lvl3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0"/>
                <a:cs typeface="Microsoft YaHei" charset="0"/>
              </a:defRPr>
            </a:lvl3pPr>
            <a:lvl4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0"/>
                <a:cs typeface="Microsoft YaHei" charset="0"/>
              </a:defRPr>
            </a:lvl4pPr>
            <a:lvl5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0"/>
                <a:cs typeface="Microsoft YaHei" charset="0"/>
              </a:defRPr>
            </a:lvl9pPr>
          </a:lstStyle>
          <a:p>
            <a:pPr defTabSz="449263" eaLnBrk="1" hangingPunct="1">
              <a:spcBef>
                <a:spcPts val="800"/>
              </a:spcBef>
              <a:buSzPct val="100000"/>
              <a:defRPr/>
            </a:pPr>
            <a:endParaRPr lang="en-GB" sz="3200" dirty="0" smtClean="0">
              <a:solidFill>
                <a:srgbClr val="000000"/>
              </a:solidFill>
              <a:latin typeface="Calibri" charset="0"/>
            </a:endParaRPr>
          </a:p>
          <a:p>
            <a:pPr defTabSz="449263" eaLnBrk="1" hangingPunct="1">
              <a:spcBef>
                <a:spcPts val="800"/>
              </a:spcBef>
              <a:buSzPct val="100000"/>
              <a:defRPr/>
            </a:pPr>
            <a:endParaRPr lang="en-GB" sz="3200" dirty="0" smtClean="0">
              <a:solidFill>
                <a:srgbClr val="000000"/>
              </a:solidFill>
              <a:latin typeface="Calibri" charset="0"/>
            </a:endParaRPr>
          </a:p>
          <a:p>
            <a:pPr defTabSz="449263" eaLnBrk="1" hangingPunct="1">
              <a:spcBef>
                <a:spcPts val="800"/>
              </a:spcBef>
              <a:buSzPct val="100000"/>
              <a:defRPr/>
            </a:pPr>
            <a:endParaRPr lang="en-GB" sz="3200" dirty="0" smtClean="0">
              <a:solidFill>
                <a:srgbClr val="000000"/>
              </a:solidFill>
              <a:latin typeface="Calibri" charset="0"/>
            </a:endParaRPr>
          </a:p>
          <a:p>
            <a:pPr defTabSz="449263" eaLnBrk="1" hangingPunct="1">
              <a:spcBef>
                <a:spcPts val="800"/>
              </a:spcBef>
              <a:buSzPct val="100000"/>
              <a:defRPr/>
            </a:pPr>
            <a:endParaRPr lang="en-GB" sz="3200" dirty="0" smtClean="0">
              <a:solidFill>
                <a:srgbClr val="000000"/>
              </a:solidFill>
              <a:latin typeface="Calibri" charset="0"/>
            </a:endParaRPr>
          </a:p>
          <a:p>
            <a:pPr defTabSz="449263" eaLnBrk="1" hangingPunct="1">
              <a:spcBef>
                <a:spcPts val="800"/>
              </a:spcBef>
              <a:buSzPct val="100000"/>
              <a:defRPr/>
            </a:pPr>
            <a:r>
              <a:rPr lang="en-GB" sz="3200" b="1" dirty="0" smtClean="0">
                <a:solidFill>
                  <a:srgbClr val="FF0000"/>
                </a:solidFill>
                <a:latin typeface="Calibri" charset="0"/>
              </a:rPr>
              <a:t>Miserable dormitories for migrant workers</a:t>
            </a:r>
          </a:p>
        </p:txBody>
      </p:sp>
    </p:spTree>
  </p:cSld>
  <p:clrMapOvr>
    <a:masterClrMapping/>
  </p:clrMapOvr>
  <p:transition spd="slow">
    <p:push dir="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ＭＳ Ｐゴシック"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9pPr>
          </a:lstStyle>
          <a:p>
            <a:pPr algn="ctr" defTabSz="449263" eaLnBrk="1" hangingPunct="1">
              <a:buSzPct val="100000"/>
            </a:pPr>
            <a:r>
              <a:rPr lang="en-US" sz="4400" b="1" smtClean="0">
                <a:solidFill>
                  <a:srgbClr val="FF0000"/>
                </a:solidFill>
                <a:latin typeface="Calibri" charset="0"/>
              </a:rPr>
              <a:t>…. a risk sector</a:t>
            </a:r>
            <a:endParaRPr lang="pl-PL" sz="4400" b="1" smtClean="0">
              <a:solidFill>
                <a:srgbClr val="FF0000"/>
              </a:solidFill>
              <a:latin typeface="Calibri" charset="0"/>
            </a:endParaRPr>
          </a:p>
        </p:txBody>
      </p:sp>
      <p:sp>
        <p:nvSpPr>
          <p:cNvPr id="28674" name="Text Box 2"/>
          <p:cNvSpPr txBox="1">
            <a:spLocks noChangeArrowheads="1"/>
          </p:cNvSpPr>
          <p:nvPr/>
        </p:nvSpPr>
        <p:spPr bwMode="auto">
          <a:xfrm>
            <a:off x="457200" y="1600200"/>
            <a:ext cx="8229600" cy="470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marL="328613" indent="-328613"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1pPr>
            <a:lvl2pPr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2pPr>
            <a:lvl3pPr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3pPr>
            <a:lvl4pPr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4pPr>
            <a:lvl5pPr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9pPr>
          </a:lstStyle>
          <a:p>
            <a:pPr defTabSz="449263" eaLnBrk="1" hangingPunct="1">
              <a:spcBef>
                <a:spcPts val="800"/>
              </a:spcBef>
              <a:buClr>
                <a:srgbClr val="000000"/>
              </a:buClr>
              <a:buSzPct val="100000"/>
              <a:buFont typeface="Arial" charset="0"/>
              <a:buChar char="•"/>
              <a:defRPr/>
            </a:pPr>
            <a:r>
              <a:rPr lang="en-US" sz="3200" dirty="0" smtClean="0">
                <a:solidFill>
                  <a:srgbClr val="000000"/>
                </a:solidFill>
                <a:latin typeface="Calibri" charset="0"/>
              </a:rPr>
              <a:t>Issues with safety and health at the work floor</a:t>
            </a:r>
          </a:p>
          <a:p>
            <a:pPr defTabSz="449263" eaLnBrk="1" hangingPunct="1">
              <a:spcBef>
                <a:spcPts val="800"/>
              </a:spcBef>
              <a:buClr>
                <a:srgbClr val="000000"/>
              </a:buClr>
              <a:buSzPct val="100000"/>
              <a:buFont typeface="Arial" charset="0"/>
              <a:buChar char="•"/>
              <a:defRPr/>
            </a:pPr>
            <a:r>
              <a:rPr lang="en-US" sz="3200" dirty="0" smtClean="0">
                <a:solidFill>
                  <a:srgbClr val="000000"/>
                </a:solidFill>
                <a:latin typeface="Calibri" charset="0"/>
              </a:rPr>
              <a:t>Low wages</a:t>
            </a:r>
          </a:p>
          <a:p>
            <a:pPr defTabSz="449263" eaLnBrk="1" hangingPunct="1">
              <a:spcBef>
                <a:spcPts val="800"/>
              </a:spcBef>
              <a:buClr>
                <a:srgbClr val="000000"/>
              </a:buClr>
              <a:buSzPct val="100000"/>
              <a:buFont typeface="Arial" charset="0"/>
              <a:buChar char="•"/>
              <a:defRPr/>
            </a:pPr>
            <a:r>
              <a:rPr lang="en-US" sz="3200" dirty="0" smtClean="0">
                <a:solidFill>
                  <a:srgbClr val="000000"/>
                </a:solidFill>
                <a:latin typeface="Calibri" charset="0"/>
              </a:rPr>
              <a:t>Long hours of work, forced overtime</a:t>
            </a:r>
          </a:p>
          <a:p>
            <a:pPr defTabSz="449263" eaLnBrk="1" hangingPunct="1">
              <a:spcBef>
                <a:spcPts val="800"/>
              </a:spcBef>
              <a:buClr>
                <a:srgbClr val="000000"/>
              </a:buClr>
              <a:buSzPct val="100000"/>
              <a:buFont typeface="Arial" charset="0"/>
              <a:buChar char="•"/>
              <a:defRPr/>
            </a:pPr>
            <a:r>
              <a:rPr lang="en-US" sz="3200" dirty="0" smtClean="0">
                <a:solidFill>
                  <a:srgbClr val="000000"/>
                </a:solidFill>
                <a:latin typeface="Calibri" charset="0"/>
              </a:rPr>
              <a:t>Temporary contracts, agency </a:t>
            </a:r>
            <a:r>
              <a:rPr lang="en-US" sz="3200" dirty="0" err="1" smtClean="0">
                <a:solidFill>
                  <a:srgbClr val="000000"/>
                </a:solidFill>
                <a:latin typeface="Calibri" charset="0"/>
              </a:rPr>
              <a:t>labour</a:t>
            </a:r>
            <a:endParaRPr lang="pl-PL" sz="3200" dirty="0" smtClean="0">
              <a:solidFill>
                <a:srgbClr val="000000"/>
              </a:solidFill>
              <a:latin typeface="Calibri" charset="0"/>
            </a:endParaRPr>
          </a:p>
          <a:p>
            <a:pPr defTabSz="449263" eaLnBrk="1" hangingPunct="1">
              <a:spcBef>
                <a:spcPts val="800"/>
              </a:spcBef>
              <a:buClr>
                <a:srgbClr val="000000"/>
              </a:buClr>
              <a:buSzPct val="100000"/>
              <a:buFont typeface="Arial" charset="0"/>
              <a:buChar char="•"/>
              <a:defRPr/>
            </a:pPr>
            <a:r>
              <a:rPr lang="en-US" sz="3200" dirty="0" smtClean="0">
                <a:solidFill>
                  <a:srgbClr val="000000"/>
                </a:solidFill>
                <a:latin typeface="Calibri" charset="0"/>
              </a:rPr>
              <a:t>Violation of union rights</a:t>
            </a:r>
          </a:p>
          <a:p>
            <a:pPr defTabSz="449263" eaLnBrk="1" hangingPunct="1">
              <a:spcBef>
                <a:spcPts val="800"/>
              </a:spcBef>
              <a:buClr>
                <a:srgbClr val="000000"/>
              </a:buClr>
              <a:buSzPct val="100000"/>
              <a:buFont typeface="Arial" charset="0"/>
              <a:buChar char="•"/>
              <a:defRPr/>
            </a:pPr>
            <a:r>
              <a:rPr lang="en-US" sz="3200" dirty="0" smtClean="0">
                <a:solidFill>
                  <a:srgbClr val="000000"/>
                </a:solidFill>
                <a:latin typeface="Calibri" charset="0"/>
              </a:rPr>
              <a:t>Exploitation of vulnerable workers (migrants, students, etc.)</a:t>
            </a:r>
            <a:endParaRPr lang="en-US" sz="3200" dirty="0">
              <a:solidFill>
                <a:srgbClr val="000000"/>
              </a:solidFill>
              <a:latin typeface="Calibri" charset="0"/>
            </a:endParaRPr>
          </a:p>
          <a:p>
            <a:pPr defTabSz="449263" eaLnBrk="1" hangingPunct="1">
              <a:spcBef>
                <a:spcPts val="800"/>
              </a:spcBef>
              <a:buClr>
                <a:srgbClr val="000000"/>
              </a:buClr>
              <a:buSzPct val="100000"/>
              <a:buFont typeface="Arial" charset="0"/>
              <a:buChar char="•"/>
              <a:defRPr/>
            </a:pPr>
            <a:r>
              <a:rPr lang="en-US" sz="3200" dirty="0" smtClean="0">
                <a:solidFill>
                  <a:srgbClr val="000000"/>
                </a:solidFill>
                <a:latin typeface="Calibri" charset="0"/>
              </a:rPr>
              <a:t>Humiliating disciplinary measures</a:t>
            </a:r>
            <a:endParaRPr lang="pl-PL" sz="3200" dirty="0">
              <a:solidFill>
                <a:srgbClr val="000000"/>
              </a:solidFill>
              <a:latin typeface="Calibri" charset="0"/>
            </a:endParaRPr>
          </a:p>
          <a:p>
            <a:pPr defTabSz="449263" eaLnBrk="1" hangingPunct="1">
              <a:spcBef>
                <a:spcPts val="800"/>
              </a:spcBef>
              <a:buClr>
                <a:srgbClr val="000000"/>
              </a:buClr>
              <a:buSzPct val="100000"/>
              <a:buFont typeface="Arial" charset="0"/>
              <a:buChar char="•"/>
              <a:defRPr/>
            </a:pPr>
            <a:endParaRPr lang="en-US" sz="3200" dirty="0" smtClean="0">
              <a:solidFill>
                <a:srgbClr val="000000"/>
              </a:solidFill>
              <a:latin typeface="Calibri" charset="0"/>
            </a:endParaRPr>
          </a:p>
        </p:txBody>
      </p:sp>
      <p:pic>
        <p:nvPicPr>
          <p:cNvPr id="20484"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72225" y="6092825"/>
            <a:ext cx="2451100" cy="266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28674">
                                            <p:txEl>
                                              <p:pRg st="0" end="0"/>
                                            </p:txEl>
                                          </p:spTgt>
                                        </p:tgtEl>
                                        <p:attrNameLst>
                                          <p:attrName>style.visibility</p:attrName>
                                        </p:attrNameLst>
                                      </p:cBhvr>
                                      <p:to>
                                        <p:strVal val="visible"/>
                                      </p:to>
                                    </p:set>
                                    <p:animEffect transition="in" filter="fade">
                                      <p:cBhvr additive="repl">
                                        <p:cTn id="7" dur="500"/>
                                        <p:tgtEl>
                                          <p:spTgt spid="28674">
                                            <p:txEl>
                                              <p:pRg st="0" end="0"/>
                                            </p:txEl>
                                          </p:spTgt>
                                        </p:tgtEl>
                                      </p:cBhvr>
                                    </p:animEffect>
                                  </p:childTnLst>
                                </p:cTn>
                              </p:par>
                              <p:par>
                                <p:cTn id="8" presetID="10" presetClass="entr" fill="hold" nodeType="withEffect">
                                  <p:stCondLst>
                                    <p:cond delay="0"/>
                                  </p:stCondLst>
                                  <p:childTnLst>
                                    <p:set>
                                      <p:cBhvr additive="repl">
                                        <p:cTn id="9" dur="1" fill="hold">
                                          <p:stCondLst>
                                            <p:cond delay="0"/>
                                          </p:stCondLst>
                                        </p:cTn>
                                        <p:tgtEl>
                                          <p:spTgt spid="28674">
                                            <p:txEl>
                                              <p:pRg st="1" end="1"/>
                                            </p:txEl>
                                          </p:spTgt>
                                        </p:tgtEl>
                                        <p:attrNameLst>
                                          <p:attrName>style.visibility</p:attrName>
                                        </p:attrNameLst>
                                      </p:cBhvr>
                                      <p:to>
                                        <p:strVal val="visible"/>
                                      </p:to>
                                    </p:set>
                                    <p:animEffect transition="in" filter="fade">
                                      <p:cBhvr additive="repl">
                                        <p:cTn id="10" dur="500"/>
                                        <p:tgtEl>
                                          <p:spTgt spid="28674">
                                            <p:txEl>
                                              <p:pRg st="1" end="1"/>
                                            </p:txEl>
                                          </p:spTgt>
                                        </p:tgtEl>
                                      </p:cBhvr>
                                    </p:animEffect>
                                  </p:childTnLst>
                                </p:cTn>
                              </p:par>
                              <p:par>
                                <p:cTn id="11" presetID="10" presetClass="entr" fill="hold" nodeType="withEffect">
                                  <p:stCondLst>
                                    <p:cond delay="0"/>
                                  </p:stCondLst>
                                  <p:childTnLst>
                                    <p:set>
                                      <p:cBhvr additive="repl">
                                        <p:cTn id="12" dur="1" fill="hold">
                                          <p:stCondLst>
                                            <p:cond delay="0"/>
                                          </p:stCondLst>
                                        </p:cTn>
                                        <p:tgtEl>
                                          <p:spTgt spid="28674">
                                            <p:txEl>
                                              <p:pRg st="2" end="2"/>
                                            </p:txEl>
                                          </p:spTgt>
                                        </p:tgtEl>
                                        <p:attrNameLst>
                                          <p:attrName>style.visibility</p:attrName>
                                        </p:attrNameLst>
                                      </p:cBhvr>
                                      <p:to>
                                        <p:strVal val="visible"/>
                                      </p:to>
                                    </p:set>
                                    <p:animEffect transition="in" filter="fade">
                                      <p:cBhvr additive="repl">
                                        <p:cTn id="13" dur="500"/>
                                        <p:tgtEl>
                                          <p:spTgt spid="28674">
                                            <p:txEl>
                                              <p:pRg st="2" end="2"/>
                                            </p:txEl>
                                          </p:spTgt>
                                        </p:tgtEl>
                                      </p:cBhvr>
                                    </p:animEffect>
                                  </p:childTnLst>
                                </p:cTn>
                              </p:par>
                              <p:par>
                                <p:cTn id="14" presetID="10" presetClass="entr" fill="hold" nodeType="withEffect">
                                  <p:stCondLst>
                                    <p:cond delay="0"/>
                                  </p:stCondLst>
                                  <p:childTnLst>
                                    <p:set>
                                      <p:cBhvr additive="repl">
                                        <p:cTn id="15" dur="1" fill="hold">
                                          <p:stCondLst>
                                            <p:cond delay="0"/>
                                          </p:stCondLst>
                                        </p:cTn>
                                        <p:tgtEl>
                                          <p:spTgt spid="28674">
                                            <p:txEl>
                                              <p:pRg st="3" end="3"/>
                                            </p:txEl>
                                          </p:spTgt>
                                        </p:tgtEl>
                                        <p:attrNameLst>
                                          <p:attrName>style.visibility</p:attrName>
                                        </p:attrNameLst>
                                      </p:cBhvr>
                                      <p:to>
                                        <p:strVal val="visible"/>
                                      </p:to>
                                    </p:set>
                                    <p:animEffect transition="in" filter="fade">
                                      <p:cBhvr additive="repl">
                                        <p:cTn id="16" dur="500"/>
                                        <p:tgtEl>
                                          <p:spTgt spid="28674">
                                            <p:txEl>
                                              <p:pRg st="3" end="3"/>
                                            </p:txEl>
                                          </p:spTgt>
                                        </p:tgtEl>
                                      </p:cBhvr>
                                    </p:animEffect>
                                  </p:childTnLst>
                                </p:cTn>
                              </p:par>
                              <p:par>
                                <p:cTn id="17" presetID="10" presetClass="entr" fill="hold" nodeType="withEffect">
                                  <p:stCondLst>
                                    <p:cond delay="0"/>
                                  </p:stCondLst>
                                  <p:childTnLst>
                                    <p:set>
                                      <p:cBhvr additive="repl">
                                        <p:cTn id="18" dur="1" fill="hold">
                                          <p:stCondLst>
                                            <p:cond delay="0"/>
                                          </p:stCondLst>
                                        </p:cTn>
                                        <p:tgtEl>
                                          <p:spTgt spid="28674">
                                            <p:txEl>
                                              <p:pRg st="4" end="4"/>
                                            </p:txEl>
                                          </p:spTgt>
                                        </p:tgtEl>
                                        <p:attrNameLst>
                                          <p:attrName>style.visibility</p:attrName>
                                        </p:attrNameLst>
                                      </p:cBhvr>
                                      <p:to>
                                        <p:strVal val="visible"/>
                                      </p:to>
                                    </p:set>
                                    <p:animEffect transition="in" filter="fade">
                                      <p:cBhvr additive="repl">
                                        <p:cTn id="19" dur="500"/>
                                        <p:tgtEl>
                                          <p:spTgt spid="28674">
                                            <p:txEl>
                                              <p:pRg st="4" end="4"/>
                                            </p:txEl>
                                          </p:spTgt>
                                        </p:tgtEl>
                                      </p:cBhvr>
                                    </p:animEffect>
                                  </p:childTnLst>
                                </p:cTn>
                              </p:par>
                              <p:par>
                                <p:cTn id="20" presetID="10" presetClass="entr" fill="hold" nodeType="withEffect">
                                  <p:stCondLst>
                                    <p:cond delay="0"/>
                                  </p:stCondLst>
                                  <p:childTnLst>
                                    <p:set>
                                      <p:cBhvr additive="repl">
                                        <p:cTn id="21" dur="1" fill="hold">
                                          <p:stCondLst>
                                            <p:cond delay="0"/>
                                          </p:stCondLst>
                                        </p:cTn>
                                        <p:tgtEl>
                                          <p:spTgt spid="28674">
                                            <p:txEl>
                                              <p:pRg st="6" end="6"/>
                                            </p:txEl>
                                          </p:spTgt>
                                        </p:tgtEl>
                                        <p:attrNameLst>
                                          <p:attrName>style.visibility</p:attrName>
                                        </p:attrNameLst>
                                      </p:cBhvr>
                                      <p:to>
                                        <p:strVal val="visible"/>
                                      </p:to>
                                    </p:set>
                                    <p:animEffect transition="in" filter="fade">
                                      <p:cBhvr additive="repl">
                                        <p:cTn id="22" dur="500"/>
                                        <p:tgtEl>
                                          <p:spTgt spid="28674">
                                            <p:txEl>
                                              <p:pRg st="6" end="6"/>
                                            </p:txEl>
                                          </p:spTgt>
                                        </p:tgtEl>
                                      </p:cBhvr>
                                    </p:animEffect>
                                  </p:childTnLst>
                                </p:cTn>
                              </p:par>
                              <p:par>
                                <p:cTn id="23" presetID="10" presetClass="entr" fill="hold" nodeType="withEffect">
                                  <p:stCondLst>
                                    <p:cond delay="0"/>
                                  </p:stCondLst>
                                  <p:childTnLst>
                                    <p:set>
                                      <p:cBhvr additive="repl">
                                        <p:cTn id="24" dur="1" fill="hold">
                                          <p:stCondLst>
                                            <p:cond delay="0"/>
                                          </p:stCondLst>
                                        </p:cTn>
                                        <p:tgtEl>
                                          <p:spTgt spid="28674">
                                            <p:txEl>
                                              <p:pRg st="5" end="5"/>
                                            </p:txEl>
                                          </p:spTgt>
                                        </p:tgtEl>
                                        <p:attrNameLst>
                                          <p:attrName>style.visibility</p:attrName>
                                        </p:attrNameLst>
                                      </p:cBhvr>
                                      <p:to>
                                        <p:strVal val="visible"/>
                                      </p:to>
                                    </p:set>
                                    <p:animEffect transition="in" filter="fade">
                                      <p:cBhvr additive="repl">
                                        <p:cTn id="25" dur="500"/>
                                        <p:tgtEl>
                                          <p:spTgt spid="2867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nl-NL" b="1" dirty="0" smtClean="0">
                <a:solidFill>
                  <a:srgbClr val="FF0000"/>
                </a:solidFill>
                <a:ea typeface="+mj-ea"/>
              </a:rPr>
              <a:t>Brands target of </a:t>
            </a:r>
            <a:r>
              <a:rPr lang="nl-NL" b="1" dirty="0" err="1" smtClean="0">
                <a:solidFill>
                  <a:srgbClr val="FF0000"/>
                </a:solidFill>
                <a:ea typeface="+mj-ea"/>
              </a:rPr>
              <a:t>campaigns</a:t>
            </a:r>
            <a:endParaRPr lang="nl-NL" b="1" dirty="0">
              <a:solidFill>
                <a:srgbClr val="FF0000"/>
              </a:solidFill>
              <a:ea typeface="+mj-ea"/>
            </a:endParaRPr>
          </a:p>
        </p:txBody>
      </p:sp>
      <p:sp>
        <p:nvSpPr>
          <p:cNvPr id="3" name="Tijdelijke aanduiding voor inhoud 2"/>
          <p:cNvSpPr>
            <a:spLocks noGrp="1"/>
          </p:cNvSpPr>
          <p:nvPr>
            <p:ph sz="quarter" idx="1"/>
          </p:nvPr>
        </p:nvSpPr>
        <p:spPr/>
        <p:txBody>
          <a:bodyPr/>
          <a:lstStyle/>
          <a:p>
            <a:pPr marL="0" indent="0">
              <a:buFont typeface="Times New Roman" pitchFamily="18" charset="0"/>
              <a:buNone/>
              <a:defRPr/>
            </a:pPr>
            <a:endParaRPr lang="nl-NL" altLang="nl-NL" smtClean="0">
              <a:ea typeface="+mn-ea"/>
            </a:endParaRPr>
          </a:p>
        </p:txBody>
      </p:sp>
      <p:sp>
        <p:nvSpPr>
          <p:cNvPr id="4" name="Tijdelijke aanduiding voor inhoud 3"/>
          <p:cNvSpPr>
            <a:spLocks noGrp="1"/>
          </p:cNvSpPr>
          <p:nvPr>
            <p:ph sz="quarter" idx="2"/>
          </p:nvPr>
        </p:nvSpPr>
        <p:spPr/>
        <p:txBody>
          <a:bodyPr/>
          <a:lstStyle/>
          <a:p>
            <a:pPr marL="0" indent="0">
              <a:buFont typeface="Times New Roman" pitchFamily="18" charset="0"/>
              <a:buNone/>
              <a:defRPr/>
            </a:pPr>
            <a:endParaRPr lang="nl-NL" altLang="nl-NL" smtClean="0">
              <a:ea typeface="+mn-ea"/>
            </a:endParaRPr>
          </a:p>
        </p:txBody>
      </p:sp>
      <p:sp>
        <p:nvSpPr>
          <p:cNvPr id="5" name="Tijdelijke aanduiding voor tekst 4"/>
          <p:cNvSpPr>
            <a:spLocks noGrp="1"/>
          </p:cNvSpPr>
          <p:nvPr>
            <p:ph type="body" sz="half" idx="3"/>
          </p:nvPr>
        </p:nvSpPr>
        <p:spPr/>
        <p:txBody>
          <a:bodyPr/>
          <a:lstStyle/>
          <a:p>
            <a:pPr marL="0" indent="0">
              <a:buFont typeface="Times New Roman" pitchFamily="18" charset="0"/>
              <a:buNone/>
              <a:defRPr/>
            </a:pPr>
            <a:endParaRPr lang="nl-NL" altLang="nl-NL" smtClean="0">
              <a:ea typeface="+mn-ea"/>
            </a:endParaRPr>
          </a:p>
        </p:txBody>
      </p:sp>
      <p:grpSp>
        <p:nvGrpSpPr>
          <p:cNvPr id="10246" name="Group 5"/>
          <p:cNvGrpSpPr>
            <a:grpSpLocks noChangeAspect="1"/>
          </p:cNvGrpSpPr>
          <p:nvPr/>
        </p:nvGrpSpPr>
        <p:grpSpPr bwMode="auto">
          <a:xfrm>
            <a:off x="468313" y="1484313"/>
            <a:ext cx="8351837" cy="5140325"/>
            <a:chOff x="2759" y="2903"/>
            <a:chExt cx="2862" cy="1129"/>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9" y="2903"/>
              <a:ext cx="2862" cy="11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8" name="Text Box 7"/>
            <p:cNvSpPr txBox="1">
              <a:spLocks noChangeArrowheads="1"/>
            </p:cNvSpPr>
            <p:nvPr/>
          </p:nvSpPr>
          <p:spPr bwMode="auto">
            <a:xfrm>
              <a:off x="2759" y="2903"/>
              <a:ext cx="2862" cy="11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49263">
                <a:buClr>
                  <a:srgbClr val="000000"/>
                </a:buClr>
                <a:buSzPct val="100000"/>
                <a:buFont typeface="Times New Roman" charset="0"/>
                <a:buNone/>
                <a:defRPr/>
              </a:pPr>
              <a:endParaRPr lang="nl-NL">
                <a:solidFill>
                  <a:srgbClr val="FFFFFF"/>
                </a:solidFill>
                <a:ea typeface="Microsoft YaHei" charset="0"/>
                <a:cs typeface="Microsoft YaHei" charset="0"/>
              </a:endParaRPr>
            </a:p>
          </p:txBody>
        </p:sp>
      </p:grpSp>
    </p:spTree>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icrosoft YaHei"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icrosoft YaHei"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icrosoft YaHei"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icrosoft YaHei"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icrosoft YaHei" pitchFamily="34" charset="-122"/>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icrosoft YaHei" pitchFamily="34" charset="-122"/>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icrosoft YaHei" pitchFamily="34" charset="-122"/>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icrosoft YaHei" pitchFamily="34" charset="-122"/>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itchFamily="34" charset="0"/>
                <a:ea typeface="Microsoft YaHei" pitchFamily="34" charset="-122"/>
              </a:defRPr>
            </a:lvl9pPr>
          </a:lstStyle>
          <a:p>
            <a:pPr algn="ctr" defTabSz="449263" eaLnBrk="1" hangingPunct="1">
              <a:buSzPct val="100000"/>
              <a:defRPr/>
            </a:pPr>
            <a:r>
              <a:rPr lang="en-US" altLang="nl-NL" sz="4400" b="1" dirty="0" smtClean="0">
                <a:solidFill>
                  <a:srgbClr val="FF0000"/>
                </a:solidFill>
                <a:latin typeface="Calibri" pitchFamily="34" charset="0"/>
                <a:cs typeface="Microsoft YaHei" charset="0"/>
              </a:rPr>
              <a:t>Industry is not taking the lead</a:t>
            </a:r>
            <a:endParaRPr lang="pl-PL" altLang="nl-NL" sz="4400" b="1" dirty="0" smtClean="0">
              <a:solidFill>
                <a:srgbClr val="FF0000"/>
              </a:solidFill>
              <a:latin typeface="Calibri" pitchFamily="34" charset="0"/>
              <a:cs typeface="Microsoft YaHei" charset="0"/>
            </a:endParaRPr>
          </a:p>
        </p:txBody>
      </p:sp>
      <p:sp>
        <p:nvSpPr>
          <p:cNvPr id="28674" name="Text Box 2"/>
          <p:cNvSpPr txBox="1">
            <a:spLocks noChangeArrowheads="1"/>
          </p:cNvSpPr>
          <p:nvPr/>
        </p:nvSpPr>
        <p:spPr bwMode="auto">
          <a:xfrm>
            <a:off x="457200" y="1600200"/>
            <a:ext cx="8229600" cy="4702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marL="328613" indent="-328613"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ＭＳ Ｐゴシック" charset="0"/>
                <a:cs typeface="Microsoft YaHei" charset="0"/>
              </a:defRPr>
            </a:lvl1pPr>
            <a:lvl2pPr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2pPr>
            <a:lvl3pPr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3pPr>
            <a:lvl4pPr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4pPr>
            <a:lvl5pPr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9pPr>
          </a:lstStyle>
          <a:p>
            <a:pPr defTabSz="449263" eaLnBrk="1" hangingPunct="1">
              <a:spcBef>
                <a:spcPts val="800"/>
              </a:spcBef>
              <a:buClr>
                <a:srgbClr val="000000"/>
              </a:buClr>
              <a:buSzPct val="100000"/>
              <a:buFont typeface="Arial" charset="0"/>
              <a:buChar char="•"/>
            </a:pPr>
            <a:r>
              <a:rPr lang="en-US" sz="3200" b="1" smtClean="0">
                <a:solidFill>
                  <a:srgbClr val="000000"/>
                </a:solidFill>
                <a:latin typeface="Calibri" charset="0"/>
              </a:rPr>
              <a:t>EICC, GeSI</a:t>
            </a:r>
          </a:p>
          <a:p>
            <a:pPr defTabSz="449263" eaLnBrk="1" hangingPunct="1">
              <a:spcBef>
                <a:spcPts val="800"/>
              </a:spcBef>
              <a:buClr>
                <a:srgbClr val="000000"/>
              </a:buClr>
              <a:buSzPct val="100000"/>
              <a:buFont typeface="Times New Roman" charset="0"/>
              <a:buNone/>
            </a:pPr>
            <a:r>
              <a:rPr lang="en-US" sz="3200" smtClean="0">
                <a:solidFill>
                  <a:srgbClr val="000000"/>
                </a:solidFill>
                <a:latin typeface="Calibri" charset="0"/>
              </a:rPr>
              <a:t>Code of conduct not in line with ILO </a:t>
            </a:r>
          </a:p>
          <a:p>
            <a:pPr defTabSz="449263" eaLnBrk="1" hangingPunct="1">
              <a:spcBef>
                <a:spcPts val="800"/>
              </a:spcBef>
              <a:buClr>
                <a:srgbClr val="000000"/>
              </a:buClr>
              <a:buSzPct val="100000"/>
              <a:buFont typeface="Times New Roman" charset="0"/>
              <a:buNone/>
            </a:pPr>
            <a:r>
              <a:rPr lang="en-US" sz="3200" smtClean="0">
                <a:solidFill>
                  <a:srgbClr val="000000"/>
                </a:solidFill>
                <a:latin typeface="Calibri" charset="0"/>
              </a:rPr>
              <a:t>Turning cold shoulder on trade unions, stakeholders</a:t>
            </a:r>
          </a:p>
          <a:p>
            <a:pPr defTabSz="449263" eaLnBrk="1" hangingPunct="1">
              <a:spcBef>
                <a:spcPts val="800"/>
              </a:spcBef>
              <a:buClr>
                <a:srgbClr val="000000"/>
              </a:buClr>
              <a:buSzPct val="100000"/>
              <a:buFont typeface="Arial" charset="0"/>
              <a:buChar char="•"/>
            </a:pPr>
            <a:r>
              <a:rPr lang="en-US" sz="3200" b="1" smtClean="0">
                <a:solidFill>
                  <a:srgbClr val="000000"/>
                </a:solidFill>
                <a:latin typeface="Calibri" charset="0"/>
              </a:rPr>
              <a:t>Fair Labor Association (FLA)</a:t>
            </a:r>
          </a:p>
          <a:p>
            <a:pPr defTabSz="449263" eaLnBrk="1" hangingPunct="1">
              <a:spcBef>
                <a:spcPts val="800"/>
              </a:spcBef>
              <a:buClr>
                <a:srgbClr val="000000"/>
              </a:buClr>
              <a:buSzPct val="100000"/>
              <a:buFont typeface="Times New Roman" charset="0"/>
              <a:buNone/>
            </a:pPr>
            <a:r>
              <a:rPr lang="en-US" sz="3200" smtClean="0">
                <a:solidFill>
                  <a:srgbClr val="000000"/>
                </a:solidFill>
                <a:latin typeface="Calibri" charset="0"/>
              </a:rPr>
              <a:t>Apple –Foxconn programme critiqued</a:t>
            </a:r>
          </a:p>
          <a:p>
            <a:pPr defTabSz="449263" eaLnBrk="1" hangingPunct="1">
              <a:spcBef>
                <a:spcPts val="800"/>
              </a:spcBef>
              <a:buClr>
                <a:srgbClr val="000000"/>
              </a:buClr>
              <a:buSzPct val="100000"/>
              <a:buFont typeface="Arial" charset="0"/>
              <a:buChar char="•"/>
            </a:pPr>
            <a:r>
              <a:rPr lang="en-US" sz="3200" b="1" smtClean="0">
                <a:solidFill>
                  <a:srgbClr val="000000"/>
                </a:solidFill>
                <a:latin typeface="Calibri" charset="0"/>
              </a:rPr>
              <a:t>Sustainable Trade Initiative (IDH)</a:t>
            </a:r>
          </a:p>
          <a:p>
            <a:pPr defTabSz="449263" eaLnBrk="1" hangingPunct="1">
              <a:spcBef>
                <a:spcPts val="800"/>
              </a:spcBef>
              <a:buClr>
                <a:srgbClr val="000000"/>
              </a:buClr>
              <a:buSzPct val="100000"/>
              <a:buFont typeface="Times New Roman" charset="0"/>
              <a:buNone/>
            </a:pPr>
            <a:r>
              <a:rPr lang="en-US" sz="3200" smtClean="0">
                <a:solidFill>
                  <a:srgbClr val="000000"/>
                </a:solidFill>
                <a:latin typeface="Calibri" charset="0"/>
              </a:rPr>
              <a:t>Programme (5 brands, 50 suppliers) now ending</a:t>
            </a:r>
          </a:p>
          <a:p>
            <a:pPr marL="742950" lvl="1" indent="-285750" defTabSz="449263" eaLnBrk="1" hangingPunct="1">
              <a:spcBef>
                <a:spcPts val="800"/>
              </a:spcBef>
              <a:buClr>
                <a:srgbClr val="000000"/>
              </a:buClr>
              <a:buSzPct val="100000"/>
              <a:buFont typeface="Arial" charset="0"/>
              <a:buChar char="•"/>
            </a:pPr>
            <a:endParaRPr lang="en-US" sz="3200" smtClean="0">
              <a:solidFill>
                <a:srgbClr val="000000"/>
              </a:solidFill>
              <a:latin typeface="Calibri" charset="0"/>
              <a:ea typeface="ＭＳ Ｐゴシック" charset="0"/>
            </a:endParaRPr>
          </a:p>
        </p:txBody>
      </p:sp>
      <p:pic>
        <p:nvPicPr>
          <p:cNvPr id="20484"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72225" y="6092825"/>
            <a:ext cx="2451100" cy="266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28674">
                                            <p:txEl>
                                              <p:pRg st="0" end="0"/>
                                            </p:txEl>
                                          </p:spTgt>
                                        </p:tgtEl>
                                        <p:attrNameLst>
                                          <p:attrName>style.visibility</p:attrName>
                                        </p:attrNameLst>
                                      </p:cBhvr>
                                      <p:to>
                                        <p:strVal val="visible"/>
                                      </p:to>
                                    </p:set>
                                    <p:animEffect transition="in" filter="fade">
                                      <p:cBhvr additive="repl">
                                        <p:cTn id="7" dur="500"/>
                                        <p:tgtEl>
                                          <p:spTgt spid="28674">
                                            <p:txEl>
                                              <p:pRg st="0" end="0"/>
                                            </p:txEl>
                                          </p:spTgt>
                                        </p:tgtEl>
                                      </p:cBhvr>
                                    </p:animEffect>
                                  </p:childTnLst>
                                </p:cTn>
                              </p:par>
                              <p:par>
                                <p:cTn id="8" presetID="10" presetClass="entr" fill="hold" nodeType="withEffect">
                                  <p:stCondLst>
                                    <p:cond delay="0"/>
                                  </p:stCondLst>
                                  <p:childTnLst>
                                    <p:set>
                                      <p:cBhvr additive="repl">
                                        <p:cTn id="9" dur="1" fill="hold">
                                          <p:stCondLst>
                                            <p:cond delay="0"/>
                                          </p:stCondLst>
                                        </p:cTn>
                                        <p:tgtEl>
                                          <p:spTgt spid="28674">
                                            <p:txEl>
                                              <p:pRg st="1" end="1"/>
                                            </p:txEl>
                                          </p:spTgt>
                                        </p:tgtEl>
                                        <p:attrNameLst>
                                          <p:attrName>style.visibility</p:attrName>
                                        </p:attrNameLst>
                                      </p:cBhvr>
                                      <p:to>
                                        <p:strVal val="visible"/>
                                      </p:to>
                                    </p:set>
                                    <p:animEffect transition="in" filter="fade">
                                      <p:cBhvr additive="repl">
                                        <p:cTn id="10" dur="500"/>
                                        <p:tgtEl>
                                          <p:spTgt spid="28674">
                                            <p:txEl>
                                              <p:pRg st="1" end="1"/>
                                            </p:txEl>
                                          </p:spTgt>
                                        </p:tgtEl>
                                      </p:cBhvr>
                                    </p:animEffect>
                                  </p:childTnLst>
                                </p:cTn>
                              </p:par>
                              <p:par>
                                <p:cTn id="11" presetID="10" presetClass="entr" fill="hold" nodeType="withEffect">
                                  <p:stCondLst>
                                    <p:cond delay="0"/>
                                  </p:stCondLst>
                                  <p:childTnLst>
                                    <p:set>
                                      <p:cBhvr additive="repl">
                                        <p:cTn id="12" dur="1" fill="hold">
                                          <p:stCondLst>
                                            <p:cond delay="0"/>
                                          </p:stCondLst>
                                        </p:cTn>
                                        <p:tgtEl>
                                          <p:spTgt spid="28674">
                                            <p:txEl>
                                              <p:pRg st="2" end="2"/>
                                            </p:txEl>
                                          </p:spTgt>
                                        </p:tgtEl>
                                        <p:attrNameLst>
                                          <p:attrName>style.visibility</p:attrName>
                                        </p:attrNameLst>
                                      </p:cBhvr>
                                      <p:to>
                                        <p:strVal val="visible"/>
                                      </p:to>
                                    </p:set>
                                    <p:animEffect transition="in" filter="fade">
                                      <p:cBhvr additive="repl">
                                        <p:cTn id="13" dur="500"/>
                                        <p:tgtEl>
                                          <p:spTgt spid="28674">
                                            <p:txEl>
                                              <p:pRg st="2" end="2"/>
                                            </p:txEl>
                                          </p:spTgt>
                                        </p:tgtEl>
                                      </p:cBhvr>
                                    </p:animEffect>
                                  </p:childTnLst>
                                </p:cTn>
                              </p:par>
                              <p:par>
                                <p:cTn id="14" presetID="10" presetClass="entr" fill="hold" nodeType="withEffect">
                                  <p:stCondLst>
                                    <p:cond delay="0"/>
                                  </p:stCondLst>
                                  <p:childTnLst>
                                    <p:set>
                                      <p:cBhvr additive="repl">
                                        <p:cTn id="15" dur="1" fill="hold">
                                          <p:stCondLst>
                                            <p:cond delay="0"/>
                                          </p:stCondLst>
                                        </p:cTn>
                                        <p:tgtEl>
                                          <p:spTgt spid="28674">
                                            <p:txEl>
                                              <p:pRg st="3" end="3"/>
                                            </p:txEl>
                                          </p:spTgt>
                                        </p:tgtEl>
                                        <p:attrNameLst>
                                          <p:attrName>style.visibility</p:attrName>
                                        </p:attrNameLst>
                                      </p:cBhvr>
                                      <p:to>
                                        <p:strVal val="visible"/>
                                      </p:to>
                                    </p:set>
                                    <p:animEffect transition="in" filter="fade">
                                      <p:cBhvr additive="repl">
                                        <p:cTn id="16" dur="500"/>
                                        <p:tgtEl>
                                          <p:spTgt spid="28674">
                                            <p:txEl>
                                              <p:pRg st="3" end="3"/>
                                            </p:txEl>
                                          </p:spTgt>
                                        </p:tgtEl>
                                      </p:cBhvr>
                                    </p:animEffect>
                                  </p:childTnLst>
                                </p:cTn>
                              </p:par>
                              <p:par>
                                <p:cTn id="17" presetID="10" presetClass="entr" fill="hold" nodeType="withEffect">
                                  <p:stCondLst>
                                    <p:cond delay="0"/>
                                  </p:stCondLst>
                                  <p:childTnLst>
                                    <p:set>
                                      <p:cBhvr additive="repl">
                                        <p:cTn id="18" dur="1" fill="hold">
                                          <p:stCondLst>
                                            <p:cond delay="0"/>
                                          </p:stCondLst>
                                        </p:cTn>
                                        <p:tgtEl>
                                          <p:spTgt spid="28674">
                                            <p:txEl>
                                              <p:pRg st="4" end="4"/>
                                            </p:txEl>
                                          </p:spTgt>
                                        </p:tgtEl>
                                        <p:attrNameLst>
                                          <p:attrName>style.visibility</p:attrName>
                                        </p:attrNameLst>
                                      </p:cBhvr>
                                      <p:to>
                                        <p:strVal val="visible"/>
                                      </p:to>
                                    </p:set>
                                    <p:animEffect transition="in" filter="fade">
                                      <p:cBhvr additive="repl">
                                        <p:cTn id="19" dur="500"/>
                                        <p:tgtEl>
                                          <p:spTgt spid="28674">
                                            <p:txEl>
                                              <p:pRg st="4" end="4"/>
                                            </p:txEl>
                                          </p:spTgt>
                                        </p:tgtEl>
                                      </p:cBhvr>
                                    </p:animEffect>
                                  </p:childTnLst>
                                </p:cTn>
                              </p:par>
                              <p:par>
                                <p:cTn id="20" presetID="10" presetClass="entr" fill="hold" nodeType="withEffect">
                                  <p:stCondLst>
                                    <p:cond delay="0"/>
                                  </p:stCondLst>
                                  <p:childTnLst>
                                    <p:set>
                                      <p:cBhvr additive="repl">
                                        <p:cTn id="21" dur="1" fill="hold">
                                          <p:stCondLst>
                                            <p:cond delay="0"/>
                                          </p:stCondLst>
                                        </p:cTn>
                                        <p:tgtEl>
                                          <p:spTgt spid="28674">
                                            <p:txEl>
                                              <p:pRg st="5" end="5"/>
                                            </p:txEl>
                                          </p:spTgt>
                                        </p:tgtEl>
                                        <p:attrNameLst>
                                          <p:attrName>style.visibility</p:attrName>
                                        </p:attrNameLst>
                                      </p:cBhvr>
                                      <p:to>
                                        <p:strVal val="visible"/>
                                      </p:to>
                                    </p:set>
                                    <p:animEffect transition="in" filter="fade">
                                      <p:cBhvr additive="repl">
                                        <p:cTn id="22" dur="500"/>
                                        <p:tgtEl>
                                          <p:spTgt spid="28674">
                                            <p:txEl>
                                              <p:pRg st="5" end="5"/>
                                            </p:txEl>
                                          </p:spTgt>
                                        </p:tgtEl>
                                      </p:cBhvr>
                                    </p:animEffect>
                                  </p:childTnLst>
                                </p:cTn>
                              </p:par>
                              <p:par>
                                <p:cTn id="23" presetID="10" presetClass="entr" fill="hold" nodeType="withEffect">
                                  <p:stCondLst>
                                    <p:cond delay="0"/>
                                  </p:stCondLst>
                                  <p:childTnLst>
                                    <p:set>
                                      <p:cBhvr additive="repl">
                                        <p:cTn id="24" dur="1" fill="hold">
                                          <p:stCondLst>
                                            <p:cond delay="0"/>
                                          </p:stCondLst>
                                        </p:cTn>
                                        <p:tgtEl>
                                          <p:spTgt spid="28674">
                                            <p:txEl>
                                              <p:pRg st="6" end="6"/>
                                            </p:txEl>
                                          </p:spTgt>
                                        </p:tgtEl>
                                        <p:attrNameLst>
                                          <p:attrName>style.visibility</p:attrName>
                                        </p:attrNameLst>
                                      </p:cBhvr>
                                      <p:to>
                                        <p:strVal val="visible"/>
                                      </p:to>
                                    </p:set>
                                    <p:animEffect transition="in" filter="fade">
                                      <p:cBhvr additive="repl">
                                        <p:cTn id="25" dur="500"/>
                                        <p:tgtEl>
                                          <p:spTgt spid="2867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49263">
              <a:buClr>
                <a:srgbClr val="000000"/>
              </a:buClr>
              <a:buSzPct val="100000"/>
              <a:buFont typeface="Times New Roman" charset="0"/>
              <a:buNone/>
              <a:defRPr/>
            </a:pPr>
            <a:endParaRPr lang="nl-NL">
              <a:solidFill>
                <a:srgbClr val="FFFFFF"/>
              </a:solidFill>
              <a:ea typeface="Microsoft YaHei" charset="0"/>
              <a:cs typeface="Microsoft YaHei" charset="0"/>
            </a:endParaRPr>
          </a:p>
        </p:txBody>
      </p:sp>
      <p:pic>
        <p:nvPicPr>
          <p:cNvPr id="9219"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49413" y="293688"/>
            <a:ext cx="5910262" cy="1433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12292" name="AutoShape 3"/>
          <p:cNvSpPr>
            <a:spLocks noChangeArrowheads="1"/>
          </p:cNvSpPr>
          <p:nvPr/>
        </p:nvSpPr>
        <p:spPr bwMode="auto">
          <a:xfrm>
            <a:off x="611188" y="1833563"/>
            <a:ext cx="7848600" cy="4103687"/>
          </a:xfrm>
          <a:prstGeom prst="roundRect">
            <a:avLst>
              <a:gd name="adj" fmla="val 42"/>
            </a:avLst>
          </a:prstGeom>
          <a:solidFill>
            <a:srgbClr val="CFE7F5"/>
          </a:solidFill>
          <a:ln w="9360">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nchor="ctr"/>
          <a:lstStyle/>
          <a:p>
            <a:pPr marL="457200" indent="-457200" defTabSz="449263">
              <a:buSzPct val="100000"/>
              <a:buFont typeface="Wingdings"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smtClean="0">
                <a:solidFill>
                  <a:srgbClr val="000000"/>
                </a:solidFill>
                <a:cs typeface="Microsoft YaHei" charset="0"/>
              </a:rPr>
              <a:t>3-year project of 7 </a:t>
            </a:r>
            <a:r>
              <a:rPr lang="en-GB" sz="2800" b="1" smtClean="0">
                <a:solidFill>
                  <a:srgbClr val="000000"/>
                </a:solidFill>
                <a:cs typeface="Microsoft YaHei" charset="0"/>
              </a:rPr>
              <a:t>European</a:t>
            </a:r>
            <a:r>
              <a:rPr lang="en-GB" sz="2800" smtClean="0">
                <a:solidFill>
                  <a:srgbClr val="000000"/>
                </a:solidFill>
                <a:cs typeface="Microsoft YaHei" charset="0"/>
              </a:rPr>
              <a:t> NGOs</a:t>
            </a:r>
          </a:p>
          <a:p>
            <a:pPr marL="457200" indent="-457200" defTabSz="449263">
              <a:buSzPct val="100000"/>
              <a:buFont typeface="Wingdings"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2800" smtClean="0">
              <a:solidFill>
                <a:srgbClr val="000000"/>
              </a:solidFill>
              <a:cs typeface="Microsoft YaHei" charset="0"/>
            </a:endParaRPr>
          </a:p>
          <a:p>
            <a:pPr marL="457200" indent="-457200" defTabSz="449263">
              <a:buSzPct val="100000"/>
              <a:buFont typeface="Wingdings"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smtClean="0">
                <a:solidFill>
                  <a:srgbClr val="000000"/>
                </a:solidFill>
                <a:cs typeface="Microsoft YaHei" charset="0"/>
              </a:rPr>
              <a:t>€1 million </a:t>
            </a:r>
            <a:r>
              <a:rPr lang="en-GB" sz="2800" b="1" smtClean="0">
                <a:solidFill>
                  <a:srgbClr val="000000"/>
                </a:solidFill>
                <a:cs typeface="Microsoft YaHei" charset="0"/>
              </a:rPr>
              <a:t>funding</a:t>
            </a:r>
            <a:r>
              <a:rPr lang="en-GB" sz="2800" smtClean="0">
                <a:solidFill>
                  <a:srgbClr val="000000"/>
                </a:solidFill>
                <a:cs typeface="Microsoft YaHei" charset="0"/>
              </a:rPr>
              <a:t> by European Commission</a:t>
            </a:r>
          </a:p>
        </p:txBody>
      </p:sp>
    </p:spTree>
  </p:cSld>
  <p:clrMapOvr>
    <a:masterClrMapping/>
  </p:clrMapOvr>
  <p:transition spd="slow">
    <p:push dir="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Grp="1" noChangeAspect="1" noChangeArrowheads="1"/>
          </p:cNvPicPr>
          <p:nvPr>
            <p:ph idx="1"/>
          </p:nvPr>
        </p:nvPicPr>
        <p:blipFill>
          <a:blip r:embed="rId2" cstate="print"/>
          <a:srcRect/>
          <a:stretch>
            <a:fillRect/>
          </a:stretch>
        </p:blipFill>
        <p:spPr bwMode="auto">
          <a:xfrm>
            <a:off x="1805689" y="1142999"/>
            <a:ext cx="5052311" cy="5486399"/>
          </a:xfrm>
          <a:prstGeom prst="rect">
            <a:avLst/>
          </a:prstGeom>
          <a:noFill/>
          <a:ln w="9525">
            <a:noFill/>
            <a:miter lim="800000"/>
            <a:headEnd/>
            <a:tailEnd/>
          </a:ln>
        </p:spPr>
      </p:pic>
      <p:sp>
        <p:nvSpPr>
          <p:cNvPr id="3" name="TextBox 2"/>
          <p:cNvSpPr txBox="1"/>
          <p:nvPr/>
        </p:nvSpPr>
        <p:spPr>
          <a:xfrm>
            <a:off x="1143000" y="0"/>
            <a:ext cx="4033751" cy="646331"/>
          </a:xfrm>
          <a:prstGeom prst="rect">
            <a:avLst/>
          </a:prstGeom>
          <a:noFill/>
        </p:spPr>
        <p:txBody>
          <a:bodyPr wrap="none" rtlCol="0">
            <a:spAutoFit/>
          </a:bodyPr>
          <a:lstStyle/>
          <a:p>
            <a:r>
              <a:rPr lang="en-US" sz="3600" b="1" dirty="0" smtClean="0">
                <a:solidFill>
                  <a:srgbClr val="308298"/>
                </a:solidFill>
                <a:latin typeface="Arial Narrow" pitchFamily="34" charset="0"/>
              </a:rPr>
              <a:t>Cooperative Contract</a:t>
            </a:r>
            <a:endParaRPr lang="en-US" sz="3600" dirty="0"/>
          </a:p>
        </p:txBody>
      </p:sp>
    </p:spTree>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49263">
              <a:buClr>
                <a:srgbClr val="000000"/>
              </a:buClr>
              <a:buSzPct val="100000"/>
              <a:buFont typeface="Times New Roman" charset="0"/>
              <a:buNone/>
              <a:defRPr/>
            </a:pPr>
            <a:endParaRPr lang="nl-NL">
              <a:solidFill>
                <a:srgbClr val="FFFFFF"/>
              </a:solidFill>
              <a:ea typeface="Microsoft YaHei" charset="0"/>
              <a:cs typeface="Microsoft YaHei" charset="0"/>
            </a:endParaRPr>
          </a:p>
        </p:txBody>
      </p:sp>
      <p:pic>
        <p:nvPicPr>
          <p:cNvPr id="9219"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49413" y="293688"/>
            <a:ext cx="5910262" cy="1433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13316" name="AutoShape 3"/>
          <p:cNvSpPr>
            <a:spLocks noChangeArrowheads="1"/>
          </p:cNvSpPr>
          <p:nvPr/>
        </p:nvSpPr>
        <p:spPr bwMode="auto">
          <a:xfrm>
            <a:off x="611188" y="1833563"/>
            <a:ext cx="7848600" cy="4103687"/>
          </a:xfrm>
          <a:prstGeom prst="roundRect">
            <a:avLst>
              <a:gd name="adj" fmla="val 42"/>
            </a:avLst>
          </a:prstGeom>
          <a:solidFill>
            <a:srgbClr val="CFE7F5"/>
          </a:solidFill>
          <a:ln w="9360">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nchor="ctr"/>
          <a:lstStyle/>
          <a:p>
            <a:pPr defTabSz="449263">
              <a:buSzPct val="100000"/>
              <a:buFont typeface="Times New Roman"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nl-NL" sz="2800" smtClean="0">
              <a:solidFill>
                <a:srgbClr val="000000"/>
              </a:solidFill>
              <a:cs typeface="Microsoft YaHei" charset="0"/>
            </a:endParaRPr>
          </a:p>
        </p:txBody>
      </p:sp>
      <p:grpSp>
        <p:nvGrpSpPr>
          <p:cNvPr id="5" name="Group 1"/>
          <p:cNvGrpSpPr>
            <a:grpSpLocks/>
          </p:cNvGrpSpPr>
          <p:nvPr/>
        </p:nvGrpSpPr>
        <p:grpSpPr bwMode="auto">
          <a:xfrm>
            <a:off x="6156325" y="4005263"/>
            <a:ext cx="2519363" cy="1295400"/>
            <a:chOff x="385" y="391"/>
            <a:chExt cx="2123" cy="1207"/>
          </a:xfrm>
        </p:grpSpPr>
        <p:pic>
          <p:nvPicPr>
            <p:cNvPr id="6"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85" y="391"/>
              <a:ext cx="2123" cy="12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7" name="Text Box 3"/>
            <p:cNvSpPr txBox="1">
              <a:spLocks noChangeArrowheads="1"/>
            </p:cNvSpPr>
            <p:nvPr/>
          </p:nvSpPr>
          <p:spPr bwMode="auto">
            <a:xfrm>
              <a:off x="385" y="391"/>
              <a:ext cx="2123" cy="12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49263">
                <a:buClr>
                  <a:srgbClr val="000000"/>
                </a:buClr>
                <a:buSzPct val="100000"/>
                <a:buFont typeface="Times New Roman" charset="0"/>
                <a:buNone/>
                <a:defRPr/>
              </a:pPr>
              <a:endParaRPr lang="nl-NL">
                <a:solidFill>
                  <a:srgbClr val="FFFFFF"/>
                </a:solidFill>
                <a:ea typeface="Microsoft YaHei" charset="0"/>
                <a:cs typeface="Microsoft YaHei" charset="0"/>
              </a:endParaRPr>
            </a:p>
          </p:txBody>
        </p:sp>
      </p:grpSp>
      <p:pic>
        <p:nvPicPr>
          <p:cNvPr id="8"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00113" y="1916113"/>
            <a:ext cx="2759075" cy="1008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9" name="Picture 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23850" y="3141663"/>
            <a:ext cx="3924300" cy="763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10" name="Picture 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140200" y="4221163"/>
            <a:ext cx="1944688" cy="1944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11" name="Picture 7"/>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867400" y="1989138"/>
            <a:ext cx="2590800" cy="107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pic>
        <p:nvPicPr>
          <p:cNvPr id="13322" name="Afbeelding 1" descr="Schermafbeelding 2014-06-10 om 22.44.28.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00113" y="4292600"/>
            <a:ext cx="287972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Afbeelding 2" descr="Schermafbeelding 2014-06-10 om 22.46.05.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356100" y="2060575"/>
            <a:ext cx="14097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5"/>
                                        </p:tgtEl>
                                        <p:attrNameLst>
                                          <p:attrName>style.visibility</p:attrName>
                                        </p:attrNameLst>
                                      </p:cBhvr>
                                      <p:to>
                                        <p:strVal val="visible"/>
                                      </p:to>
                                    </p:set>
                                    <p:animEffect transition="in" filter="fade">
                                      <p:cBhvr additive="repl">
                                        <p:cTn id="7" dur="500"/>
                                        <p:tgtEl>
                                          <p:spTgt spid="5"/>
                                        </p:tgtEl>
                                      </p:cBhvr>
                                    </p:animEffect>
                                  </p:childTnLst>
                                </p:cTn>
                              </p:par>
                            </p:childTnLst>
                          </p:cTn>
                        </p:par>
                        <p:par>
                          <p:cTn id="8" fill="hold" nodeType="afterGroup">
                            <p:stCondLst>
                              <p:cond delay="500"/>
                            </p:stCondLst>
                            <p:childTnLst>
                              <p:par>
                                <p:cTn id="9" presetID="10" presetClass="entr" fill="hold" nodeType="afterEffect">
                                  <p:stCondLst>
                                    <p:cond delay="0"/>
                                  </p:stCondLst>
                                  <p:childTnLst>
                                    <p:set>
                                      <p:cBhvr additive="repl">
                                        <p:cTn id="10" dur="1" fill="hold">
                                          <p:stCondLst>
                                            <p:cond delay="0"/>
                                          </p:stCondLst>
                                        </p:cTn>
                                        <p:tgtEl>
                                          <p:spTgt spid="8"/>
                                        </p:tgtEl>
                                        <p:attrNameLst>
                                          <p:attrName>style.visibility</p:attrName>
                                        </p:attrNameLst>
                                      </p:cBhvr>
                                      <p:to>
                                        <p:strVal val="visible"/>
                                      </p:to>
                                    </p:set>
                                    <p:animEffect transition="in" filter="fade">
                                      <p:cBhvr additive="repl">
                                        <p:cTn id="11" dur="500"/>
                                        <p:tgtEl>
                                          <p:spTgt spid="8"/>
                                        </p:tgtEl>
                                      </p:cBhvr>
                                    </p:animEffect>
                                  </p:childTnLst>
                                </p:cTn>
                              </p:par>
                            </p:childTnLst>
                          </p:cTn>
                        </p:par>
                        <p:par>
                          <p:cTn id="12" fill="hold" nodeType="afterGroup">
                            <p:stCondLst>
                              <p:cond delay="1000"/>
                            </p:stCondLst>
                            <p:childTnLst>
                              <p:par>
                                <p:cTn id="13" presetID="10" presetClass="entr" fill="hold" nodeType="afterEffect">
                                  <p:stCondLst>
                                    <p:cond delay="0"/>
                                  </p:stCondLst>
                                  <p:childTnLst>
                                    <p:set>
                                      <p:cBhvr additive="repl">
                                        <p:cTn id="14" dur="1" fill="hold">
                                          <p:stCondLst>
                                            <p:cond delay="0"/>
                                          </p:stCondLst>
                                        </p:cTn>
                                        <p:tgtEl>
                                          <p:spTgt spid="9"/>
                                        </p:tgtEl>
                                        <p:attrNameLst>
                                          <p:attrName>style.visibility</p:attrName>
                                        </p:attrNameLst>
                                      </p:cBhvr>
                                      <p:to>
                                        <p:strVal val="visible"/>
                                      </p:to>
                                    </p:set>
                                    <p:animEffect transition="in" filter="fade">
                                      <p:cBhvr additive="repl">
                                        <p:cTn id="15" dur="500"/>
                                        <p:tgtEl>
                                          <p:spTgt spid="9"/>
                                        </p:tgtEl>
                                      </p:cBhvr>
                                    </p:animEffect>
                                  </p:childTnLst>
                                </p:cTn>
                              </p:par>
                            </p:childTnLst>
                          </p:cTn>
                        </p:par>
                        <p:par>
                          <p:cTn id="16" fill="hold" nodeType="afterGroup">
                            <p:stCondLst>
                              <p:cond delay="1500"/>
                            </p:stCondLst>
                            <p:childTnLst>
                              <p:par>
                                <p:cTn id="17" presetID="10" presetClass="entr" fill="hold" nodeType="afterEffect">
                                  <p:stCondLst>
                                    <p:cond delay="0"/>
                                  </p:stCondLst>
                                  <p:childTnLst>
                                    <p:set>
                                      <p:cBhvr additive="repl">
                                        <p:cTn id="18" dur="1" fill="hold">
                                          <p:stCondLst>
                                            <p:cond delay="0"/>
                                          </p:stCondLst>
                                        </p:cTn>
                                        <p:tgtEl>
                                          <p:spTgt spid="10"/>
                                        </p:tgtEl>
                                        <p:attrNameLst>
                                          <p:attrName>style.visibility</p:attrName>
                                        </p:attrNameLst>
                                      </p:cBhvr>
                                      <p:to>
                                        <p:strVal val="visible"/>
                                      </p:to>
                                    </p:set>
                                    <p:animEffect transition="in" filter="fade">
                                      <p:cBhvr additive="repl">
                                        <p:cTn id="19" dur="500"/>
                                        <p:tgtEl>
                                          <p:spTgt spid="10"/>
                                        </p:tgtEl>
                                      </p:cBhvr>
                                    </p:animEffect>
                                  </p:childTnLst>
                                </p:cTn>
                              </p:par>
                            </p:childTnLst>
                          </p:cTn>
                        </p:par>
                        <p:par>
                          <p:cTn id="20" fill="hold" nodeType="afterGroup">
                            <p:stCondLst>
                              <p:cond delay="2000"/>
                            </p:stCondLst>
                            <p:childTnLst>
                              <p:par>
                                <p:cTn id="21" presetID="10" presetClass="entr" fill="hold" nodeType="afterEffect">
                                  <p:stCondLst>
                                    <p:cond delay="0"/>
                                  </p:stCondLst>
                                  <p:childTnLst>
                                    <p:set>
                                      <p:cBhvr additive="repl">
                                        <p:cTn id="22" dur="1" fill="hold">
                                          <p:stCondLst>
                                            <p:cond delay="0"/>
                                          </p:stCondLst>
                                        </p:cTn>
                                        <p:tgtEl>
                                          <p:spTgt spid="11"/>
                                        </p:tgtEl>
                                        <p:attrNameLst>
                                          <p:attrName>style.visibility</p:attrName>
                                        </p:attrNameLst>
                                      </p:cBhvr>
                                      <p:to>
                                        <p:strVal val="visible"/>
                                      </p:to>
                                    </p:set>
                                    <p:animEffect transition="in" filter="fade">
                                      <p:cBhvr additive="repl">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49263">
              <a:buClr>
                <a:srgbClr val="000000"/>
              </a:buClr>
              <a:buSzPct val="100000"/>
              <a:buFont typeface="Times New Roman" charset="0"/>
              <a:buNone/>
              <a:defRPr/>
            </a:pPr>
            <a:endParaRPr lang="nl-NL">
              <a:solidFill>
                <a:srgbClr val="FFFFFF"/>
              </a:solidFill>
              <a:ea typeface="Microsoft YaHei" charset="0"/>
              <a:cs typeface="Microsoft YaHei" charset="0"/>
            </a:endParaRPr>
          </a:p>
        </p:txBody>
      </p:sp>
      <p:pic>
        <p:nvPicPr>
          <p:cNvPr id="9219"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49413" y="293688"/>
            <a:ext cx="5910262" cy="1433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14340" name="AutoShape 3"/>
          <p:cNvSpPr>
            <a:spLocks noChangeArrowheads="1"/>
          </p:cNvSpPr>
          <p:nvPr/>
        </p:nvSpPr>
        <p:spPr bwMode="auto">
          <a:xfrm>
            <a:off x="611188" y="1833563"/>
            <a:ext cx="7848600" cy="4103687"/>
          </a:xfrm>
          <a:prstGeom prst="roundRect">
            <a:avLst>
              <a:gd name="adj" fmla="val 42"/>
            </a:avLst>
          </a:prstGeom>
          <a:solidFill>
            <a:srgbClr val="CFE7F5"/>
          </a:solidFill>
          <a:ln w="9360">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nchor="ctr"/>
          <a:lstStyle/>
          <a:p>
            <a:pPr marL="457200" indent="-457200" defTabSz="449263">
              <a:buSzPct val="100000"/>
              <a:buFont typeface="Wingdings"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smtClean="0">
                <a:solidFill>
                  <a:srgbClr val="000000"/>
                </a:solidFill>
                <a:cs typeface="Microsoft YaHei" charset="0"/>
              </a:rPr>
              <a:t>By </a:t>
            </a:r>
            <a:r>
              <a:rPr lang="en-GB" sz="2800" b="1" smtClean="0">
                <a:solidFill>
                  <a:srgbClr val="000000"/>
                </a:solidFill>
                <a:cs typeface="Microsoft YaHei" charset="0"/>
              </a:rPr>
              <a:t>2015</a:t>
            </a:r>
            <a:r>
              <a:rPr lang="en-GB" sz="2800" smtClean="0">
                <a:solidFill>
                  <a:srgbClr val="000000"/>
                </a:solidFill>
                <a:cs typeface="Microsoft YaHei" charset="0"/>
              </a:rPr>
              <a:t>, the </a:t>
            </a:r>
            <a:r>
              <a:rPr lang="en-GB" sz="2800" b="1" smtClean="0">
                <a:solidFill>
                  <a:srgbClr val="000000"/>
                </a:solidFill>
                <a:cs typeface="Microsoft YaHei" charset="0"/>
              </a:rPr>
              <a:t>new</a:t>
            </a:r>
            <a:r>
              <a:rPr lang="en-GB" sz="2800" smtClean="0">
                <a:solidFill>
                  <a:srgbClr val="000000"/>
                </a:solidFill>
                <a:cs typeface="Microsoft YaHei" charset="0"/>
              </a:rPr>
              <a:t> </a:t>
            </a:r>
            <a:r>
              <a:rPr lang="en-GB" sz="2800" b="1" smtClean="0">
                <a:solidFill>
                  <a:srgbClr val="000000"/>
                </a:solidFill>
                <a:cs typeface="Microsoft YaHei" charset="0"/>
              </a:rPr>
              <a:t>organisation </a:t>
            </a:r>
            <a:r>
              <a:rPr lang="en-GB" sz="2800" smtClean="0">
                <a:solidFill>
                  <a:srgbClr val="000000"/>
                </a:solidFill>
                <a:cs typeface="Microsoft YaHei" charset="0"/>
              </a:rPr>
              <a:t>will start – Electronics Watch Foundation, based in Amsterdam</a:t>
            </a:r>
          </a:p>
          <a:p>
            <a:pPr marL="457200" indent="-457200" defTabSz="449263">
              <a:buSzPct val="100000"/>
              <a:buFont typeface="Wingdings"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smtClean="0">
                <a:solidFill>
                  <a:srgbClr val="000000"/>
                </a:solidFill>
                <a:cs typeface="Microsoft YaHei" charset="0"/>
              </a:rPr>
              <a:t>Governance</a:t>
            </a:r>
            <a:r>
              <a:rPr lang="en-GB" sz="2800" smtClean="0">
                <a:solidFill>
                  <a:srgbClr val="000000"/>
                </a:solidFill>
                <a:cs typeface="Microsoft YaHei" charset="0"/>
              </a:rPr>
              <a:t> is democratic and open</a:t>
            </a:r>
          </a:p>
          <a:p>
            <a:pPr marL="457200" indent="-457200" defTabSz="449263">
              <a:buSzPct val="100000"/>
              <a:buFont typeface="Wingdings"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smtClean="0">
                <a:solidFill>
                  <a:srgbClr val="000000"/>
                </a:solidFill>
                <a:cs typeface="Microsoft YaHei" charset="0"/>
              </a:rPr>
              <a:t>Role for </a:t>
            </a:r>
            <a:r>
              <a:rPr lang="en-US" sz="2800" b="1" smtClean="0">
                <a:solidFill>
                  <a:srgbClr val="000000"/>
                </a:solidFill>
                <a:cs typeface="Microsoft YaHei" charset="0"/>
              </a:rPr>
              <a:t>local labour </a:t>
            </a:r>
            <a:r>
              <a:rPr lang="en-US" sz="2800" smtClean="0">
                <a:solidFill>
                  <a:srgbClr val="000000"/>
                </a:solidFill>
                <a:cs typeface="Microsoft YaHei" charset="0"/>
              </a:rPr>
              <a:t>groups</a:t>
            </a:r>
            <a:endParaRPr lang="en-GB" sz="2800" smtClean="0">
              <a:solidFill>
                <a:srgbClr val="000000"/>
              </a:solidFill>
              <a:cs typeface="Microsoft YaHei" charset="0"/>
            </a:endParaRPr>
          </a:p>
          <a:p>
            <a:pPr marL="457200" indent="-457200" defTabSz="449263">
              <a:buSzPct val="100000"/>
              <a:buFont typeface="Wingdings"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b="1" smtClean="0">
                <a:solidFill>
                  <a:srgbClr val="000000"/>
                </a:solidFill>
                <a:cs typeface="Microsoft YaHei" charset="0"/>
              </a:rPr>
              <a:t>50 public sector organisations </a:t>
            </a:r>
            <a:r>
              <a:rPr lang="en-GB" sz="2800" smtClean="0">
                <a:solidFill>
                  <a:srgbClr val="000000"/>
                </a:solidFill>
                <a:cs typeface="Microsoft YaHei" charset="0"/>
              </a:rPr>
              <a:t>(target)</a:t>
            </a:r>
          </a:p>
          <a:p>
            <a:pPr marL="457200" indent="-457200" defTabSz="449263">
              <a:buSzPct val="100000"/>
              <a:buFont typeface="Wingdings"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800" smtClean="0">
                <a:solidFill>
                  <a:srgbClr val="000000"/>
                </a:solidFill>
                <a:cs typeface="Microsoft YaHei" charset="0"/>
              </a:rPr>
              <a:t>In </a:t>
            </a:r>
            <a:r>
              <a:rPr lang="en-GB" sz="2800" b="1" smtClean="0">
                <a:solidFill>
                  <a:srgbClr val="000000"/>
                </a:solidFill>
                <a:cs typeface="Microsoft YaHei" charset="0"/>
              </a:rPr>
              <a:t>Europa</a:t>
            </a:r>
            <a:r>
              <a:rPr lang="en-GB" sz="2800" smtClean="0">
                <a:solidFill>
                  <a:srgbClr val="000000"/>
                </a:solidFill>
                <a:cs typeface="Microsoft YaHei" charset="0"/>
              </a:rPr>
              <a:t>, and in US (?!)</a:t>
            </a:r>
          </a:p>
        </p:txBody>
      </p:sp>
    </p:spTree>
  </p:cSld>
  <p:clrMapOvr>
    <a:masterClrMapping/>
  </p:clrMapOvr>
  <p:transition spd="slow">
    <p:push dir="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49263">
              <a:buClr>
                <a:srgbClr val="000000"/>
              </a:buClr>
              <a:buSzPct val="100000"/>
              <a:buFont typeface="Times New Roman" charset="0"/>
              <a:buNone/>
              <a:defRPr/>
            </a:pPr>
            <a:endParaRPr lang="nl-NL">
              <a:solidFill>
                <a:srgbClr val="FFFFFF"/>
              </a:solidFill>
              <a:ea typeface="Microsoft YaHei" charset="0"/>
              <a:cs typeface="Microsoft YaHei" charset="0"/>
            </a:endParaRPr>
          </a:p>
        </p:txBody>
      </p:sp>
      <p:pic>
        <p:nvPicPr>
          <p:cNvPr id="9219"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49413" y="293688"/>
            <a:ext cx="5910262" cy="1433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15364" name="AutoShape 3"/>
          <p:cNvSpPr>
            <a:spLocks noChangeArrowheads="1"/>
          </p:cNvSpPr>
          <p:nvPr/>
        </p:nvSpPr>
        <p:spPr bwMode="auto">
          <a:xfrm>
            <a:off x="611188" y="1833563"/>
            <a:ext cx="7848600" cy="4103687"/>
          </a:xfrm>
          <a:prstGeom prst="roundRect">
            <a:avLst>
              <a:gd name="adj" fmla="val 42"/>
            </a:avLst>
          </a:prstGeom>
          <a:solidFill>
            <a:srgbClr val="CFE7F5"/>
          </a:solidFill>
          <a:ln w="9360">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nchor="ctr"/>
          <a:lstStyle/>
          <a:p>
            <a:pPr marL="469900" indent="-457200" defTabSz="449263">
              <a:spcBef>
                <a:spcPts val="800"/>
              </a:spcBef>
              <a:buSzPct val="100000"/>
              <a:buFont typeface="Wingdings" charset="0"/>
              <a:buChar char="§"/>
            </a:pPr>
            <a:r>
              <a:rPr lang="en-US" sz="2800" smtClean="0">
                <a:solidFill>
                  <a:srgbClr val="000000"/>
                </a:solidFill>
                <a:latin typeface="Calibri" charset="0"/>
                <a:cs typeface="Arial" charset="0"/>
              </a:rPr>
              <a:t>Process approach, no certification</a:t>
            </a:r>
          </a:p>
          <a:p>
            <a:pPr marL="469900" indent="-457200" defTabSz="449263">
              <a:spcBef>
                <a:spcPts val="800"/>
              </a:spcBef>
              <a:buSzPct val="100000"/>
              <a:buFont typeface="Wingdings" charset="0"/>
              <a:buChar char="§"/>
            </a:pPr>
            <a:r>
              <a:rPr lang="en-US" sz="2800" smtClean="0">
                <a:solidFill>
                  <a:srgbClr val="000000"/>
                </a:solidFill>
                <a:latin typeface="Calibri" charset="0"/>
                <a:cs typeface="Arial" charset="0"/>
              </a:rPr>
              <a:t>Supply chain transparency: information about supplier locations</a:t>
            </a:r>
          </a:p>
          <a:p>
            <a:pPr marL="469900" indent="-457200" defTabSz="449263">
              <a:spcBef>
                <a:spcPts val="800"/>
              </a:spcBef>
              <a:buSzPct val="100000"/>
              <a:buFont typeface="Wingdings" charset="0"/>
              <a:buChar char="§"/>
            </a:pPr>
            <a:r>
              <a:rPr lang="en-US" sz="2800" smtClean="0">
                <a:solidFill>
                  <a:srgbClr val="000000"/>
                </a:solidFill>
                <a:latin typeface="Calibri" charset="0"/>
                <a:cs typeface="Arial" charset="0"/>
              </a:rPr>
              <a:t>Access to factories</a:t>
            </a:r>
          </a:p>
          <a:p>
            <a:pPr marL="469900" indent="-457200" defTabSz="449263">
              <a:spcBef>
                <a:spcPts val="800"/>
              </a:spcBef>
              <a:buSzPct val="100000"/>
              <a:buFont typeface="Wingdings" charset="0"/>
              <a:buChar char="§"/>
            </a:pPr>
            <a:r>
              <a:rPr lang="en-US" sz="2800" smtClean="0">
                <a:solidFill>
                  <a:srgbClr val="000000"/>
                </a:solidFill>
                <a:latin typeface="Calibri" charset="0"/>
                <a:cs typeface="Arial" charset="0"/>
              </a:rPr>
              <a:t>Factory-level improvement programmes</a:t>
            </a:r>
          </a:p>
          <a:p>
            <a:pPr marL="469900" indent="-457200" defTabSz="449263">
              <a:spcBef>
                <a:spcPts val="800"/>
              </a:spcBef>
              <a:buSzPct val="100000"/>
              <a:buFont typeface="Wingdings" charset="0"/>
              <a:buChar char="§"/>
            </a:pPr>
            <a:r>
              <a:rPr lang="en-US" sz="2800" smtClean="0">
                <a:solidFill>
                  <a:srgbClr val="000000"/>
                </a:solidFill>
                <a:latin typeface="Calibri" charset="0"/>
                <a:cs typeface="Arial" charset="0"/>
              </a:rPr>
              <a:t>Reform of business practices in the sector – pricing, costing, lead times, etc.</a:t>
            </a:r>
          </a:p>
        </p:txBody>
      </p:sp>
    </p:spTree>
  </p:cSld>
  <p:clrMapOvr>
    <a:masterClrMapping/>
  </p:clrMapOvr>
  <p:transition spd="slow">
    <p:push dir="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1371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defTabSz="449263">
              <a:buClr>
                <a:srgbClr val="000000"/>
              </a:buClr>
              <a:buSzPct val="100000"/>
              <a:buFont typeface="Times New Roman" charset="0"/>
              <a:buNone/>
              <a:defRPr/>
            </a:pPr>
            <a:endParaRPr lang="nl-NL">
              <a:solidFill>
                <a:srgbClr val="FFFFFF"/>
              </a:solidFill>
              <a:ea typeface="Microsoft YaHei" charset="0"/>
              <a:cs typeface="Microsoft YaHei" charset="0"/>
            </a:endParaRPr>
          </a:p>
        </p:txBody>
      </p:sp>
      <p:pic>
        <p:nvPicPr>
          <p:cNvPr id="9219"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49413" y="293688"/>
            <a:ext cx="5910262" cy="1433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
        <p:nvSpPr>
          <p:cNvPr id="16388" name="AutoShape 3"/>
          <p:cNvSpPr>
            <a:spLocks noChangeArrowheads="1"/>
          </p:cNvSpPr>
          <p:nvPr/>
        </p:nvSpPr>
        <p:spPr bwMode="auto">
          <a:xfrm>
            <a:off x="611188" y="1833563"/>
            <a:ext cx="7993062" cy="4619625"/>
          </a:xfrm>
          <a:prstGeom prst="roundRect">
            <a:avLst>
              <a:gd name="adj" fmla="val 42"/>
            </a:avLst>
          </a:prstGeom>
          <a:solidFill>
            <a:srgbClr val="CFE7F5"/>
          </a:solidFill>
          <a:ln w="9360">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nchor="ctr"/>
          <a:lstStyle/>
          <a:p>
            <a:pPr marL="469900" indent="-457200" defTabSz="449263">
              <a:spcBef>
                <a:spcPts val="800"/>
              </a:spcBef>
              <a:buSzPct val="100000"/>
              <a:buFont typeface="Wingdings" charset="0"/>
              <a:buChar char="§"/>
            </a:pPr>
            <a:r>
              <a:rPr lang="en-US" sz="2800" u="sng" smtClean="0">
                <a:solidFill>
                  <a:srgbClr val="000000"/>
                </a:solidFill>
                <a:latin typeface="Calibri" charset="0"/>
                <a:cs typeface="Arial" charset="0"/>
              </a:rPr>
              <a:t>www.electronicswatch.org</a:t>
            </a:r>
            <a:r>
              <a:rPr lang="en-US" sz="2800" smtClean="0">
                <a:solidFill>
                  <a:srgbClr val="000000"/>
                </a:solidFill>
                <a:latin typeface="Calibri" charset="0"/>
                <a:cs typeface="Arial" charset="0"/>
              </a:rPr>
              <a:t> </a:t>
            </a:r>
          </a:p>
          <a:p>
            <a:pPr marL="469900" indent="-457200" defTabSz="449263">
              <a:spcBef>
                <a:spcPts val="800"/>
              </a:spcBef>
              <a:buSzPct val="100000"/>
              <a:buFont typeface="Wingdings" charset="0"/>
              <a:buChar char="§"/>
            </a:pPr>
            <a:r>
              <a:rPr lang="en-US" sz="2800" smtClean="0">
                <a:solidFill>
                  <a:srgbClr val="000000"/>
                </a:solidFill>
                <a:latin typeface="Calibri" charset="0"/>
                <a:cs typeface="Arial" charset="0"/>
              </a:rPr>
              <a:t>Newsletter, reports, video</a:t>
            </a:r>
          </a:p>
          <a:p>
            <a:pPr marL="469900" indent="-457200" defTabSz="449263">
              <a:spcBef>
                <a:spcPts val="800"/>
              </a:spcBef>
              <a:buSzPct val="100000"/>
              <a:buFont typeface="Wingdings" charset="0"/>
              <a:buChar char="§"/>
            </a:pPr>
            <a:r>
              <a:rPr lang="en-US" sz="2800" smtClean="0">
                <a:solidFill>
                  <a:srgbClr val="000000"/>
                </a:solidFill>
                <a:latin typeface="Calibri" charset="0"/>
                <a:cs typeface="Arial" charset="0"/>
              </a:rPr>
              <a:t>Identification of </a:t>
            </a:r>
            <a:r>
              <a:rPr lang="en-US" sz="2800" b="1" smtClean="0">
                <a:solidFill>
                  <a:srgbClr val="000000"/>
                </a:solidFill>
                <a:latin typeface="Calibri" charset="0"/>
                <a:cs typeface="Arial" charset="0"/>
              </a:rPr>
              <a:t>local monitors</a:t>
            </a:r>
          </a:p>
          <a:p>
            <a:pPr marL="469900" indent="-457200" defTabSz="449263">
              <a:spcBef>
                <a:spcPts val="800"/>
              </a:spcBef>
              <a:buSzPct val="100000"/>
              <a:buFont typeface="Wingdings" charset="0"/>
              <a:buChar char="§"/>
            </a:pPr>
            <a:r>
              <a:rPr lang="en-US" sz="2800" smtClean="0">
                <a:solidFill>
                  <a:srgbClr val="000000"/>
                </a:solidFill>
                <a:latin typeface="Calibri" charset="0"/>
                <a:cs typeface="Arial" charset="0"/>
              </a:rPr>
              <a:t>Advisory Group is active</a:t>
            </a:r>
          </a:p>
          <a:p>
            <a:pPr marL="469900" indent="-457200" defTabSz="449263">
              <a:spcBef>
                <a:spcPts val="800"/>
              </a:spcBef>
              <a:buSzPct val="100000"/>
              <a:buFont typeface="Wingdings" charset="0"/>
              <a:buChar char="§"/>
            </a:pPr>
            <a:r>
              <a:rPr lang="en-US" sz="2800" b="1" smtClean="0">
                <a:solidFill>
                  <a:srgbClr val="000000"/>
                </a:solidFill>
                <a:latin typeface="Calibri" charset="0"/>
                <a:cs typeface="Arial" charset="0"/>
              </a:rPr>
              <a:t>Founding members: </a:t>
            </a:r>
          </a:p>
          <a:p>
            <a:pPr marL="1212850" lvl="1" indent="-457200" defTabSz="449263">
              <a:spcBef>
                <a:spcPts val="800"/>
              </a:spcBef>
              <a:buSzPct val="100000"/>
              <a:buFont typeface="Wingdings" charset="0"/>
              <a:buChar char="§"/>
            </a:pPr>
            <a:r>
              <a:rPr lang="en-US" sz="2800" b="1" smtClean="0">
                <a:solidFill>
                  <a:srgbClr val="000000"/>
                </a:solidFill>
                <a:latin typeface="Calibri" charset="0"/>
                <a:cs typeface="Arial" charset="0"/>
              </a:rPr>
              <a:t>Universiteit van Edinburg</a:t>
            </a:r>
          </a:p>
          <a:p>
            <a:pPr marL="1212850" lvl="1" indent="-457200" defTabSz="449263">
              <a:spcBef>
                <a:spcPts val="800"/>
              </a:spcBef>
              <a:buSzPct val="100000"/>
              <a:buFont typeface="Wingdings" charset="0"/>
              <a:buChar char="§"/>
            </a:pPr>
            <a:r>
              <a:rPr lang="en-US" sz="2800" b="1" smtClean="0">
                <a:solidFill>
                  <a:srgbClr val="000000"/>
                </a:solidFill>
                <a:latin typeface="Calibri" charset="0"/>
                <a:cs typeface="Arial" charset="0"/>
              </a:rPr>
              <a:t>London Universities Purchasing Consortium</a:t>
            </a:r>
          </a:p>
          <a:p>
            <a:pPr marL="469900" indent="-457200" defTabSz="449263">
              <a:spcBef>
                <a:spcPts val="800"/>
              </a:spcBef>
              <a:buSzPct val="100000"/>
              <a:buFont typeface="Wingdings" charset="0"/>
              <a:buChar char="§"/>
            </a:pPr>
            <a:r>
              <a:rPr lang="en-US" sz="2800" smtClean="0">
                <a:solidFill>
                  <a:srgbClr val="000000"/>
                </a:solidFill>
                <a:latin typeface="Calibri" charset="0"/>
                <a:cs typeface="Arial" charset="0"/>
              </a:rPr>
              <a:t>Now recruiting for </a:t>
            </a:r>
            <a:r>
              <a:rPr lang="en-US" sz="2800" b="1" smtClean="0">
                <a:solidFill>
                  <a:srgbClr val="000000"/>
                </a:solidFill>
                <a:latin typeface="Calibri" charset="0"/>
                <a:cs typeface="Arial" charset="0"/>
              </a:rPr>
              <a:t>Board o Trustees </a:t>
            </a:r>
            <a:r>
              <a:rPr lang="en-US" sz="2800" smtClean="0">
                <a:solidFill>
                  <a:srgbClr val="000000"/>
                </a:solidFill>
                <a:latin typeface="Calibri" charset="0"/>
                <a:cs typeface="Arial" charset="0"/>
              </a:rPr>
              <a:t>(until 22 June)</a:t>
            </a:r>
          </a:p>
          <a:p>
            <a:pPr marL="469900" indent="-457200" defTabSz="449263">
              <a:spcBef>
                <a:spcPts val="800"/>
              </a:spcBef>
              <a:buSzPct val="100000"/>
              <a:buFont typeface="Wingdings" charset="0"/>
              <a:buChar char="§"/>
            </a:pPr>
            <a:r>
              <a:rPr lang="en-US" sz="2800" b="1" smtClean="0">
                <a:solidFill>
                  <a:srgbClr val="000000"/>
                </a:solidFill>
                <a:latin typeface="Calibri" charset="0"/>
                <a:cs typeface="Arial" charset="0"/>
              </a:rPr>
              <a:t>Legal entity </a:t>
            </a:r>
            <a:r>
              <a:rPr lang="en-US" sz="2800" smtClean="0">
                <a:solidFill>
                  <a:srgbClr val="000000"/>
                </a:solidFill>
                <a:latin typeface="Calibri" charset="0"/>
                <a:cs typeface="Arial" charset="0"/>
              </a:rPr>
              <a:t>(foundation) in the Netherlands</a:t>
            </a:r>
          </a:p>
        </p:txBody>
      </p:sp>
    </p:spTree>
  </p:cSld>
  <p:clrMapOvr>
    <a:masterClrMapping/>
  </p:clrMapOvr>
  <p:transition spd="slow">
    <p:push dir="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Text Box 1"/>
          <p:cNvSpPr txBox="1">
            <a:spLocks noChangeArrowheads="1"/>
          </p:cNvSpPr>
          <p:nvPr/>
        </p:nvSpPr>
        <p:spPr bwMode="auto">
          <a:xfrm>
            <a:off x="0" y="620713"/>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9pPr>
          </a:lstStyle>
          <a:p>
            <a:pPr algn="ctr" defTabSz="449263" eaLnBrk="1" hangingPunct="1">
              <a:buSzPct val="100000"/>
              <a:defRPr/>
            </a:pPr>
            <a:r>
              <a:rPr lang="en-US" sz="4400" b="1" dirty="0" smtClean="0">
                <a:solidFill>
                  <a:srgbClr val="008000"/>
                </a:solidFill>
                <a:latin typeface="Calibri" charset="0"/>
              </a:rPr>
              <a:t>EW offers (services)</a:t>
            </a:r>
            <a:endParaRPr lang="pl-PL" sz="4400" b="1" dirty="0" smtClean="0">
              <a:solidFill>
                <a:srgbClr val="008000"/>
              </a:solidFill>
              <a:latin typeface="Calibri" charset="0"/>
            </a:endParaRPr>
          </a:p>
        </p:txBody>
      </p:sp>
      <p:sp>
        <p:nvSpPr>
          <p:cNvPr id="40962" name="Text Box 2"/>
          <p:cNvSpPr txBox="1">
            <a:spLocks noChangeArrowheads="1"/>
          </p:cNvSpPr>
          <p:nvPr/>
        </p:nvSpPr>
        <p:spPr bwMode="auto">
          <a:xfrm>
            <a:off x="468313" y="1484313"/>
            <a:ext cx="8229600"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marL="328613" indent="-328613"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1pPr>
            <a:lvl2pPr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2pPr>
            <a:lvl3pPr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3pPr>
            <a:lvl4pPr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4pPr>
            <a:lvl5pPr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9pPr>
          </a:lstStyle>
          <a:p>
            <a:pPr defTabSz="449263" eaLnBrk="1" hangingPunct="1">
              <a:spcBef>
                <a:spcPts val="800"/>
              </a:spcBef>
              <a:buClr>
                <a:srgbClr val="000000"/>
              </a:buClr>
              <a:buSzPct val="100000"/>
              <a:buFont typeface="Arial" charset="0"/>
              <a:buChar char="•"/>
              <a:defRPr/>
            </a:pPr>
            <a:r>
              <a:rPr lang="en-US" sz="3200" b="1" dirty="0" smtClean="0">
                <a:solidFill>
                  <a:srgbClr val="000000"/>
                </a:solidFill>
                <a:latin typeface="Calibri" charset="0"/>
              </a:rPr>
              <a:t>Professional support </a:t>
            </a:r>
            <a:r>
              <a:rPr lang="en-US" sz="3200" dirty="0" smtClean="0">
                <a:solidFill>
                  <a:srgbClr val="000000"/>
                </a:solidFill>
                <a:latin typeface="Calibri" charset="0"/>
              </a:rPr>
              <a:t>for responsible procurement of ICT </a:t>
            </a:r>
            <a:r>
              <a:rPr lang="pl-PL" sz="3200" dirty="0" smtClean="0">
                <a:solidFill>
                  <a:srgbClr val="000000"/>
                </a:solidFill>
                <a:latin typeface="Calibri" charset="0"/>
              </a:rPr>
              <a:t>hardware </a:t>
            </a:r>
          </a:p>
          <a:p>
            <a:pPr defTabSz="449263" eaLnBrk="1" hangingPunct="1">
              <a:spcBef>
                <a:spcPts val="800"/>
              </a:spcBef>
              <a:buClr>
                <a:srgbClr val="000000"/>
              </a:buClr>
              <a:buSzPct val="100000"/>
              <a:buFont typeface="Arial" charset="0"/>
              <a:buChar char="•"/>
              <a:defRPr/>
            </a:pPr>
            <a:r>
              <a:rPr lang="pl-PL" sz="3200" dirty="0" smtClean="0">
                <a:solidFill>
                  <a:srgbClr val="000000"/>
                </a:solidFill>
                <a:latin typeface="Calibri" charset="0"/>
              </a:rPr>
              <a:t>EW </a:t>
            </a:r>
            <a:r>
              <a:rPr lang="en-US" sz="3200" b="1" dirty="0" smtClean="0">
                <a:solidFill>
                  <a:srgbClr val="000000"/>
                </a:solidFill>
                <a:latin typeface="Calibri" charset="0"/>
              </a:rPr>
              <a:t>Code of </a:t>
            </a:r>
            <a:r>
              <a:rPr lang="en-US" sz="3200" b="1" dirty="0" err="1" smtClean="0">
                <a:solidFill>
                  <a:srgbClr val="000000"/>
                </a:solidFill>
                <a:latin typeface="Calibri" charset="0"/>
              </a:rPr>
              <a:t>Labour</a:t>
            </a:r>
            <a:r>
              <a:rPr lang="en-US" sz="3200" b="1" dirty="0" smtClean="0">
                <a:solidFill>
                  <a:srgbClr val="000000"/>
                </a:solidFill>
                <a:latin typeface="Calibri" charset="0"/>
              </a:rPr>
              <a:t> Practices</a:t>
            </a:r>
            <a:endParaRPr lang="pl-PL" sz="3200" b="1" dirty="0" smtClean="0">
              <a:solidFill>
                <a:srgbClr val="000000"/>
              </a:solidFill>
              <a:latin typeface="Calibri" charset="0"/>
            </a:endParaRPr>
          </a:p>
          <a:p>
            <a:pPr defTabSz="449263" eaLnBrk="1" hangingPunct="1">
              <a:spcBef>
                <a:spcPts val="800"/>
              </a:spcBef>
              <a:buClr>
                <a:srgbClr val="000000"/>
              </a:buClr>
              <a:buSzPct val="100000"/>
              <a:buFont typeface="Arial" charset="0"/>
              <a:buChar char="•"/>
              <a:defRPr/>
            </a:pPr>
            <a:r>
              <a:rPr lang="en-US" sz="3200" dirty="0" smtClean="0">
                <a:solidFill>
                  <a:srgbClr val="000000"/>
                </a:solidFill>
                <a:latin typeface="Calibri" charset="0"/>
              </a:rPr>
              <a:t>EW </a:t>
            </a:r>
            <a:r>
              <a:rPr lang="en-US" sz="3200" b="1" dirty="0" smtClean="0">
                <a:solidFill>
                  <a:srgbClr val="000000"/>
                </a:solidFill>
                <a:latin typeface="Calibri" charset="0"/>
              </a:rPr>
              <a:t>contract clauses </a:t>
            </a:r>
            <a:r>
              <a:rPr lang="en-US" sz="3200" dirty="0" smtClean="0">
                <a:solidFill>
                  <a:srgbClr val="000000"/>
                </a:solidFill>
                <a:latin typeface="Calibri" charset="0"/>
              </a:rPr>
              <a:t>and standard </a:t>
            </a:r>
            <a:r>
              <a:rPr lang="en-US" sz="3200" b="1" dirty="0" smtClean="0">
                <a:solidFill>
                  <a:srgbClr val="000000"/>
                </a:solidFill>
                <a:latin typeface="Calibri" charset="0"/>
              </a:rPr>
              <a:t>language</a:t>
            </a:r>
            <a:r>
              <a:rPr lang="en-US" sz="3200" dirty="0" smtClean="0">
                <a:solidFill>
                  <a:srgbClr val="000000"/>
                </a:solidFill>
                <a:latin typeface="Calibri" charset="0"/>
              </a:rPr>
              <a:t> to be used </a:t>
            </a:r>
            <a:r>
              <a:rPr lang="pl-PL" sz="3200" dirty="0" smtClean="0">
                <a:solidFill>
                  <a:srgbClr val="000000"/>
                </a:solidFill>
                <a:latin typeface="Calibri" charset="0"/>
              </a:rPr>
              <a:t>in </a:t>
            </a:r>
            <a:r>
              <a:rPr lang="pl-PL" sz="3200" dirty="0" err="1" smtClean="0">
                <a:solidFill>
                  <a:srgbClr val="000000"/>
                </a:solidFill>
                <a:latin typeface="Calibri" charset="0"/>
              </a:rPr>
              <a:t>contract</a:t>
            </a:r>
            <a:r>
              <a:rPr lang="en-US" sz="3200" dirty="0" smtClean="0">
                <a:solidFill>
                  <a:srgbClr val="000000"/>
                </a:solidFill>
                <a:latin typeface="Calibri" charset="0"/>
              </a:rPr>
              <a:t>s</a:t>
            </a:r>
            <a:r>
              <a:rPr lang="pl-PL" sz="3200" dirty="0" smtClean="0">
                <a:solidFill>
                  <a:srgbClr val="000000"/>
                </a:solidFill>
                <a:latin typeface="Calibri" charset="0"/>
              </a:rPr>
              <a:t> </a:t>
            </a:r>
            <a:r>
              <a:rPr lang="en-US" sz="3200" dirty="0" smtClean="0">
                <a:solidFill>
                  <a:srgbClr val="000000"/>
                </a:solidFill>
                <a:latin typeface="Calibri" charset="0"/>
              </a:rPr>
              <a:t>with suppliers</a:t>
            </a:r>
            <a:endParaRPr lang="pl-PL" sz="3200" dirty="0" smtClean="0">
              <a:solidFill>
                <a:srgbClr val="000000"/>
              </a:solidFill>
              <a:latin typeface="Calibri" charset="0"/>
            </a:endParaRPr>
          </a:p>
          <a:p>
            <a:pPr defTabSz="449263" eaLnBrk="1" hangingPunct="1">
              <a:spcBef>
                <a:spcPts val="800"/>
              </a:spcBef>
              <a:buClr>
                <a:srgbClr val="000000"/>
              </a:buClr>
              <a:buSzPct val="100000"/>
              <a:buFont typeface="Arial" charset="0"/>
              <a:buChar char="•"/>
              <a:defRPr/>
            </a:pPr>
            <a:r>
              <a:rPr lang="pl-PL" sz="3200" b="1" dirty="0" smtClean="0">
                <a:solidFill>
                  <a:srgbClr val="000000"/>
                </a:solidFill>
                <a:latin typeface="Calibri" charset="0"/>
              </a:rPr>
              <a:t>Monitoring</a:t>
            </a:r>
            <a:r>
              <a:rPr lang="pl-PL" sz="3200" dirty="0" smtClean="0">
                <a:solidFill>
                  <a:srgbClr val="000000"/>
                </a:solidFill>
                <a:latin typeface="Calibri" charset="0"/>
              </a:rPr>
              <a:t> </a:t>
            </a:r>
            <a:r>
              <a:rPr lang="en-US" sz="3200" dirty="0" smtClean="0">
                <a:solidFill>
                  <a:srgbClr val="000000"/>
                </a:solidFill>
                <a:latin typeface="Calibri" charset="0"/>
              </a:rPr>
              <a:t>and </a:t>
            </a:r>
            <a:r>
              <a:rPr lang="en-US" sz="3200" b="1" dirty="0" smtClean="0">
                <a:solidFill>
                  <a:srgbClr val="000000"/>
                </a:solidFill>
                <a:latin typeface="Calibri" charset="0"/>
              </a:rPr>
              <a:t>improvement</a:t>
            </a:r>
            <a:r>
              <a:rPr lang="en-US" sz="3200" dirty="0" smtClean="0">
                <a:solidFill>
                  <a:srgbClr val="000000"/>
                </a:solidFill>
                <a:latin typeface="Calibri" charset="0"/>
              </a:rPr>
              <a:t> of </a:t>
            </a:r>
            <a:r>
              <a:rPr lang="en-US" sz="3200" dirty="0" err="1" smtClean="0">
                <a:solidFill>
                  <a:srgbClr val="000000"/>
                </a:solidFill>
                <a:latin typeface="Calibri" charset="0"/>
              </a:rPr>
              <a:t>labour</a:t>
            </a:r>
            <a:r>
              <a:rPr lang="en-US" sz="3200" dirty="0" smtClean="0">
                <a:solidFill>
                  <a:srgbClr val="000000"/>
                </a:solidFill>
                <a:latin typeface="Calibri" charset="0"/>
              </a:rPr>
              <a:t> conditions </a:t>
            </a:r>
            <a:r>
              <a:rPr lang="en-US" sz="3200" b="1" dirty="0" smtClean="0">
                <a:solidFill>
                  <a:srgbClr val="000000"/>
                </a:solidFill>
                <a:latin typeface="Calibri" charset="0"/>
              </a:rPr>
              <a:t>by local monitors</a:t>
            </a:r>
            <a:endParaRPr lang="pl-PL" sz="3200" b="1" dirty="0" smtClean="0">
              <a:solidFill>
                <a:srgbClr val="000000"/>
              </a:solidFill>
              <a:latin typeface="Calibri" charset="0"/>
            </a:endParaRPr>
          </a:p>
          <a:p>
            <a:pPr defTabSz="449263" eaLnBrk="1" hangingPunct="1">
              <a:spcBef>
                <a:spcPts val="800"/>
              </a:spcBef>
              <a:buClr>
                <a:srgbClr val="000000"/>
              </a:buClr>
              <a:buSzPct val="100000"/>
              <a:buFont typeface="Arial" charset="0"/>
              <a:buChar char="•"/>
              <a:defRPr/>
            </a:pPr>
            <a:r>
              <a:rPr lang="en-US" sz="3200" b="1" dirty="0" smtClean="0">
                <a:solidFill>
                  <a:srgbClr val="000000"/>
                </a:solidFill>
                <a:latin typeface="Calibri" charset="0"/>
              </a:rPr>
              <a:t>Reporting </a:t>
            </a:r>
            <a:r>
              <a:rPr lang="en-US" sz="3200" dirty="0" smtClean="0">
                <a:solidFill>
                  <a:srgbClr val="000000"/>
                </a:solidFill>
                <a:latin typeface="Calibri" charset="0"/>
              </a:rPr>
              <a:t>and </a:t>
            </a:r>
            <a:r>
              <a:rPr lang="en-US" sz="3200" b="1" dirty="0" smtClean="0">
                <a:solidFill>
                  <a:srgbClr val="000000"/>
                </a:solidFill>
                <a:latin typeface="Calibri" charset="0"/>
              </a:rPr>
              <a:t>database</a:t>
            </a:r>
            <a:endParaRPr lang="pl-PL" sz="3200" b="1" dirty="0" smtClean="0">
              <a:solidFill>
                <a:srgbClr val="000000"/>
              </a:solidFill>
              <a:latin typeface="Calibri" charset="0"/>
            </a:endParaRPr>
          </a:p>
          <a:p>
            <a:pPr marL="0" indent="0" defTabSz="449263" eaLnBrk="1" hangingPunct="1">
              <a:spcBef>
                <a:spcPts val="800"/>
              </a:spcBef>
              <a:buClr>
                <a:srgbClr val="000000"/>
              </a:buClr>
              <a:buSzPct val="100000"/>
              <a:buFont typeface="Times New Roman" charset="0"/>
              <a:buNone/>
              <a:defRPr/>
            </a:pPr>
            <a:r>
              <a:rPr lang="pl-PL" sz="3200" dirty="0" smtClean="0">
                <a:solidFill>
                  <a:srgbClr val="000000"/>
                </a:solidFill>
                <a:latin typeface="Calibri" charset="0"/>
              </a:rPr>
              <a:t> </a:t>
            </a:r>
          </a:p>
        </p:txBody>
      </p:sp>
      <p:pic>
        <p:nvPicPr>
          <p:cNvPr id="32772"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72225" y="6092825"/>
            <a:ext cx="2451100" cy="266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40962">
                                            <p:txEl>
                                              <p:pRg st="0" end="0"/>
                                            </p:txEl>
                                          </p:spTgt>
                                        </p:tgtEl>
                                        <p:attrNameLst>
                                          <p:attrName>style.visibility</p:attrName>
                                        </p:attrNameLst>
                                      </p:cBhvr>
                                      <p:to>
                                        <p:strVal val="visible"/>
                                      </p:to>
                                    </p:set>
                                    <p:animEffect transition="in" filter="fade">
                                      <p:cBhvr additive="repl">
                                        <p:cTn id="7" dur="500"/>
                                        <p:tgtEl>
                                          <p:spTgt spid="40962">
                                            <p:txEl>
                                              <p:pRg st="0" end="0"/>
                                            </p:txEl>
                                          </p:spTgt>
                                        </p:tgtEl>
                                      </p:cBhvr>
                                    </p:animEffect>
                                  </p:childTnLst>
                                </p:cTn>
                              </p:par>
                              <p:par>
                                <p:cTn id="8" presetID="10" presetClass="entr" fill="hold" nodeType="withEffect">
                                  <p:stCondLst>
                                    <p:cond delay="0"/>
                                  </p:stCondLst>
                                  <p:childTnLst>
                                    <p:set>
                                      <p:cBhvr additive="repl">
                                        <p:cTn id="9" dur="1" fill="hold">
                                          <p:stCondLst>
                                            <p:cond delay="0"/>
                                          </p:stCondLst>
                                        </p:cTn>
                                        <p:tgtEl>
                                          <p:spTgt spid="40962">
                                            <p:txEl>
                                              <p:pRg st="1" end="1"/>
                                            </p:txEl>
                                          </p:spTgt>
                                        </p:tgtEl>
                                        <p:attrNameLst>
                                          <p:attrName>style.visibility</p:attrName>
                                        </p:attrNameLst>
                                      </p:cBhvr>
                                      <p:to>
                                        <p:strVal val="visible"/>
                                      </p:to>
                                    </p:set>
                                    <p:animEffect transition="in" filter="fade">
                                      <p:cBhvr additive="repl">
                                        <p:cTn id="10" dur="500"/>
                                        <p:tgtEl>
                                          <p:spTgt spid="40962">
                                            <p:txEl>
                                              <p:pRg st="1" end="1"/>
                                            </p:txEl>
                                          </p:spTgt>
                                        </p:tgtEl>
                                      </p:cBhvr>
                                    </p:animEffect>
                                  </p:childTnLst>
                                </p:cTn>
                              </p:par>
                              <p:par>
                                <p:cTn id="11" presetID="10" presetClass="entr" fill="hold" nodeType="withEffect">
                                  <p:stCondLst>
                                    <p:cond delay="0"/>
                                  </p:stCondLst>
                                  <p:childTnLst>
                                    <p:set>
                                      <p:cBhvr additive="repl">
                                        <p:cTn id="12" dur="1" fill="hold">
                                          <p:stCondLst>
                                            <p:cond delay="0"/>
                                          </p:stCondLst>
                                        </p:cTn>
                                        <p:tgtEl>
                                          <p:spTgt spid="40962">
                                            <p:txEl>
                                              <p:pRg st="2" end="2"/>
                                            </p:txEl>
                                          </p:spTgt>
                                        </p:tgtEl>
                                        <p:attrNameLst>
                                          <p:attrName>style.visibility</p:attrName>
                                        </p:attrNameLst>
                                      </p:cBhvr>
                                      <p:to>
                                        <p:strVal val="visible"/>
                                      </p:to>
                                    </p:set>
                                    <p:animEffect transition="in" filter="fade">
                                      <p:cBhvr additive="repl">
                                        <p:cTn id="13" dur="500"/>
                                        <p:tgtEl>
                                          <p:spTgt spid="40962">
                                            <p:txEl>
                                              <p:pRg st="2" end="2"/>
                                            </p:txEl>
                                          </p:spTgt>
                                        </p:tgtEl>
                                      </p:cBhvr>
                                    </p:animEffect>
                                  </p:childTnLst>
                                </p:cTn>
                              </p:par>
                              <p:par>
                                <p:cTn id="14" presetID="10" presetClass="entr" fill="hold" nodeType="withEffect">
                                  <p:stCondLst>
                                    <p:cond delay="0"/>
                                  </p:stCondLst>
                                  <p:childTnLst>
                                    <p:set>
                                      <p:cBhvr additive="repl">
                                        <p:cTn id="15" dur="1" fill="hold">
                                          <p:stCondLst>
                                            <p:cond delay="0"/>
                                          </p:stCondLst>
                                        </p:cTn>
                                        <p:tgtEl>
                                          <p:spTgt spid="40962">
                                            <p:txEl>
                                              <p:pRg st="3" end="3"/>
                                            </p:txEl>
                                          </p:spTgt>
                                        </p:tgtEl>
                                        <p:attrNameLst>
                                          <p:attrName>style.visibility</p:attrName>
                                        </p:attrNameLst>
                                      </p:cBhvr>
                                      <p:to>
                                        <p:strVal val="visible"/>
                                      </p:to>
                                    </p:set>
                                    <p:animEffect transition="in" filter="fade">
                                      <p:cBhvr additive="repl">
                                        <p:cTn id="16" dur="500"/>
                                        <p:tgtEl>
                                          <p:spTgt spid="40962">
                                            <p:txEl>
                                              <p:pRg st="3" end="3"/>
                                            </p:txEl>
                                          </p:spTgt>
                                        </p:tgtEl>
                                      </p:cBhvr>
                                    </p:animEffect>
                                  </p:childTnLst>
                                </p:cTn>
                              </p:par>
                              <p:par>
                                <p:cTn id="17" presetID="10" presetClass="entr" fill="hold" nodeType="withEffect">
                                  <p:stCondLst>
                                    <p:cond delay="0"/>
                                  </p:stCondLst>
                                  <p:childTnLst>
                                    <p:set>
                                      <p:cBhvr additive="repl">
                                        <p:cTn id="18" dur="1" fill="hold">
                                          <p:stCondLst>
                                            <p:cond delay="0"/>
                                          </p:stCondLst>
                                        </p:cTn>
                                        <p:tgtEl>
                                          <p:spTgt spid="40962">
                                            <p:txEl>
                                              <p:pRg st="4" end="4"/>
                                            </p:txEl>
                                          </p:spTgt>
                                        </p:tgtEl>
                                        <p:attrNameLst>
                                          <p:attrName>style.visibility</p:attrName>
                                        </p:attrNameLst>
                                      </p:cBhvr>
                                      <p:to>
                                        <p:strVal val="visible"/>
                                      </p:to>
                                    </p:set>
                                    <p:animEffect transition="in" filter="fade">
                                      <p:cBhvr additive="repl">
                                        <p:cTn id="19" dur="500"/>
                                        <p:tgtEl>
                                          <p:spTgt spid="40962">
                                            <p:txEl>
                                              <p:pRg st="4" end="4"/>
                                            </p:txEl>
                                          </p:spTgt>
                                        </p:tgtEl>
                                      </p:cBhvr>
                                    </p:animEffect>
                                  </p:childTnLst>
                                </p:cTn>
                              </p:par>
                              <p:par>
                                <p:cTn id="20" presetID="10" presetClass="entr" fill="hold" nodeType="withEffect">
                                  <p:stCondLst>
                                    <p:cond delay="0"/>
                                  </p:stCondLst>
                                  <p:childTnLst>
                                    <p:set>
                                      <p:cBhvr additive="repl">
                                        <p:cTn id="21" dur="1" fill="hold">
                                          <p:stCondLst>
                                            <p:cond delay="0"/>
                                          </p:stCondLst>
                                        </p:cTn>
                                        <p:tgtEl>
                                          <p:spTgt spid="40962">
                                            <p:txEl>
                                              <p:pRg st="5" end="5"/>
                                            </p:txEl>
                                          </p:spTgt>
                                        </p:tgtEl>
                                        <p:attrNameLst>
                                          <p:attrName>style.visibility</p:attrName>
                                        </p:attrNameLst>
                                      </p:cBhvr>
                                      <p:to>
                                        <p:strVal val="visible"/>
                                      </p:to>
                                    </p:set>
                                    <p:animEffect transition="in" filter="fade">
                                      <p:cBhvr additive="repl">
                                        <p:cTn id="22" dur="500"/>
                                        <p:tgtEl>
                                          <p:spTgt spid="409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9pPr>
          </a:lstStyle>
          <a:p>
            <a:pPr algn="ctr" defTabSz="449263" eaLnBrk="1" hangingPunct="1">
              <a:buSzPct val="100000"/>
              <a:defRPr/>
            </a:pPr>
            <a:r>
              <a:rPr lang="en-US" sz="4400" b="1" dirty="0" smtClean="0">
                <a:solidFill>
                  <a:srgbClr val="008000"/>
                </a:solidFill>
                <a:latin typeface="Calibri" charset="0"/>
              </a:rPr>
              <a:t>Public sector: commitment, fee</a:t>
            </a:r>
            <a:endParaRPr lang="pl-PL" sz="4400" b="1" dirty="0" smtClean="0">
              <a:solidFill>
                <a:srgbClr val="008000"/>
              </a:solidFill>
              <a:latin typeface="Calibri" charset="0"/>
            </a:endParaRPr>
          </a:p>
        </p:txBody>
      </p:sp>
      <p:sp>
        <p:nvSpPr>
          <p:cNvPr id="40962" name="Text Box 2"/>
          <p:cNvSpPr txBox="1">
            <a:spLocks noChangeArrowheads="1"/>
          </p:cNvSpPr>
          <p:nvPr/>
        </p:nvSpPr>
        <p:spPr bwMode="auto">
          <a:xfrm>
            <a:off x="468313" y="1484313"/>
            <a:ext cx="8229600" cy="452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marL="328613" indent="-328613"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1pPr>
            <a:lvl2pPr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2pPr>
            <a:lvl3pPr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3pPr>
            <a:lvl4pPr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4pPr>
            <a:lvl5pPr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9pPr>
          </a:lstStyle>
          <a:p>
            <a:pPr defTabSz="449263" eaLnBrk="1" hangingPunct="1">
              <a:spcBef>
                <a:spcPts val="800"/>
              </a:spcBef>
              <a:buClr>
                <a:srgbClr val="000000"/>
              </a:buClr>
              <a:buSzPct val="100000"/>
              <a:buFont typeface="Arial" charset="0"/>
              <a:buChar char="•"/>
              <a:defRPr/>
            </a:pPr>
            <a:r>
              <a:rPr lang="en-US" sz="3200" dirty="0" smtClean="0">
                <a:solidFill>
                  <a:srgbClr val="000000"/>
                </a:solidFill>
                <a:latin typeface="Calibri" charset="0"/>
              </a:rPr>
              <a:t>Subscribe to </a:t>
            </a:r>
            <a:r>
              <a:rPr lang="pl-PL" sz="3200" dirty="0" smtClean="0">
                <a:solidFill>
                  <a:srgbClr val="000000"/>
                </a:solidFill>
                <a:latin typeface="Calibri" charset="0"/>
              </a:rPr>
              <a:t>EW</a:t>
            </a:r>
            <a:r>
              <a:rPr lang="en-US" sz="3200" dirty="0" smtClean="0">
                <a:solidFill>
                  <a:srgbClr val="000000"/>
                </a:solidFill>
                <a:latin typeface="Calibri" charset="0"/>
              </a:rPr>
              <a:t> </a:t>
            </a:r>
            <a:r>
              <a:rPr lang="en-US" sz="3200" b="1" dirty="0" smtClean="0">
                <a:solidFill>
                  <a:srgbClr val="000000"/>
                </a:solidFill>
                <a:latin typeface="Calibri" charset="0"/>
              </a:rPr>
              <a:t>Code of </a:t>
            </a:r>
            <a:r>
              <a:rPr lang="en-US" sz="3200" b="1" dirty="0" err="1">
                <a:solidFill>
                  <a:srgbClr val="000000"/>
                </a:solidFill>
                <a:latin typeface="Calibri" charset="0"/>
              </a:rPr>
              <a:t>L</a:t>
            </a:r>
            <a:r>
              <a:rPr lang="en-US" sz="3200" b="1" dirty="0" err="1" smtClean="0">
                <a:solidFill>
                  <a:srgbClr val="000000"/>
                </a:solidFill>
                <a:latin typeface="Calibri" charset="0"/>
              </a:rPr>
              <a:t>abour</a:t>
            </a:r>
            <a:r>
              <a:rPr lang="en-US" sz="3200" b="1" dirty="0" smtClean="0">
                <a:solidFill>
                  <a:srgbClr val="000000"/>
                </a:solidFill>
                <a:latin typeface="Calibri" charset="0"/>
              </a:rPr>
              <a:t> Practices</a:t>
            </a:r>
            <a:endParaRPr lang="pl-PL" sz="3200" b="1" dirty="0">
              <a:solidFill>
                <a:srgbClr val="000000"/>
              </a:solidFill>
              <a:latin typeface="Calibri" charset="0"/>
            </a:endParaRPr>
          </a:p>
          <a:p>
            <a:pPr defTabSz="449263" eaLnBrk="1" hangingPunct="1">
              <a:spcBef>
                <a:spcPts val="800"/>
              </a:spcBef>
              <a:buClr>
                <a:srgbClr val="000000"/>
              </a:buClr>
              <a:buSzPct val="100000"/>
              <a:buFont typeface="Arial" charset="0"/>
              <a:buChar char="•"/>
              <a:defRPr/>
            </a:pPr>
            <a:r>
              <a:rPr lang="en-US" sz="3200" dirty="0" smtClean="0">
                <a:solidFill>
                  <a:srgbClr val="000000"/>
                </a:solidFill>
                <a:latin typeface="Calibri" charset="0"/>
              </a:rPr>
              <a:t>Use </a:t>
            </a:r>
            <a:r>
              <a:rPr lang="pl-PL" sz="3200" dirty="0" smtClean="0">
                <a:solidFill>
                  <a:srgbClr val="000000"/>
                </a:solidFill>
                <a:latin typeface="Calibri" charset="0"/>
              </a:rPr>
              <a:t>EW </a:t>
            </a:r>
            <a:r>
              <a:rPr lang="pl-PL" sz="3200" b="1" dirty="0" err="1" smtClean="0">
                <a:solidFill>
                  <a:srgbClr val="000000"/>
                </a:solidFill>
                <a:latin typeface="Calibri" charset="0"/>
              </a:rPr>
              <a:t>contract</a:t>
            </a:r>
            <a:r>
              <a:rPr lang="en-US" sz="3200" b="1" dirty="0" smtClean="0">
                <a:solidFill>
                  <a:srgbClr val="000000"/>
                </a:solidFill>
                <a:latin typeface="Calibri" charset="0"/>
              </a:rPr>
              <a:t> </a:t>
            </a:r>
            <a:r>
              <a:rPr lang="pl-PL" sz="3200" b="1" dirty="0" err="1" smtClean="0">
                <a:solidFill>
                  <a:srgbClr val="000000"/>
                </a:solidFill>
                <a:latin typeface="Calibri" charset="0"/>
              </a:rPr>
              <a:t>claus</a:t>
            </a:r>
            <a:r>
              <a:rPr lang="en-US" sz="3200" b="1" dirty="0" smtClean="0">
                <a:solidFill>
                  <a:srgbClr val="000000"/>
                </a:solidFill>
                <a:latin typeface="Calibri" charset="0"/>
              </a:rPr>
              <a:t>es </a:t>
            </a:r>
            <a:r>
              <a:rPr lang="en-US" sz="3200" dirty="0" smtClean="0">
                <a:solidFill>
                  <a:srgbClr val="000000"/>
                </a:solidFill>
                <a:latin typeface="Calibri" charset="0"/>
              </a:rPr>
              <a:t>and language </a:t>
            </a:r>
            <a:r>
              <a:rPr lang="pl-PL" sz="3200" dirty="0" smtClean="0">
                <a:solidFill>
                  <a:srgbClr val="000000"/>
                </a:solidFill>
                <a:latin typeface="Calibri" charset="0"/>
              </a:rPr>
              <a:t>in </a:t>
            </a:r>
            <a:r>
              <a:rPr lang="en-US" sz="3200" dirty="0" smtClean="0">
                <a:solidFill>
                  <a:srgbClr val="000000"/>
                </a:solidFill>
                <a:latin typeface="Calibri" charset="0"/>
              </a:rPr>
              <a:t>procurement </a:t>
            </a:r>
            <a:r>
              <a:rPr lang="pl-PL" sz="3200" dirty="0" err="1" smtClean="0">
                <a:solidFill>
                  <a:srgbClr val="000000"/>
                </a:solidFill>
                <a:latin typeface="Calibri" charset="0"/>
              </a:rPr>
              <a:t>procedures</a:t>
            </a:r>
            <a:endParaRPr lang="pl-PL" sz="3200" dirty="0" smtClean="0">
              <a:solidFill>
                <a:srgbClr val="000000"/>
              </a:solidFill>
              <a:latin typeface="Calibri" charset="0"/>
            </a:endParaRPr>
          </a:p>
          <a:p>
            <a:pPr defTabSz="449263" eaLnBrk="1" hangingPunct="1">
              <a:spcBef>
                <a:spcPts val="800"/>
              </a:spcBef>
              <a:buClr>
                <a:srgbClr val="000000"/>
              </a:buClr>
              <a:buSzPct val="100000"/>
              <a:buFont typeface="Arial" charset="0"/>
              <a:buChar char="•"/>
              <a:defRPr/>
            </a:pPr>
            <a:r>
              <a:rPr lang="en-US" sz="3200" dirty="0" smtClean="0">
                <a:solidFill>
                  <a:srgbClr val="000000"/>
                </a:solidFill>
                <a:latin typeface="Calibri" charset="0"/>
              </a:rPr>
              <a:t>Pay </a:t>
            </a:r>
            <a:r>
              <a:rPr lang="en-US" sz="3200" b="1" dirty="0" smtClean="0">
                <a:solidFill>
                  <a:srgbClr val="000000"/>
                </a:solidFill>
                <a:latin typeface="Calibri" charset="0"/>
              </a:rPr>
              <a:t>annual fee </a:t>
            </a:r>
            <a:r>
              <a:rPr lang="en-US" sz="3200" dirty="0" smtClean="0">
                <a:solidFill>
                  <a:srgbClr val="000000"/>
                </a:solidFill>
                <a:latin typeface="Calibri" charset="0"/>
              </a:rPr>
              <a:t>on the basis of procured ICT hardware volume</a:t>
            </a:r>
          </a:p>
          <a:p>
            <a:pPr defTabSz="449263" eaLnBrk="1" hangingPunct="1">
              <a:spcBef>
                <a:spcPts val="800"/>
              </a:spcBef>
              <a:buClr>
                <a:srgbClr val="000000"/>
              </a:buClr>
              <a:buSzPct val="100000"/>
              <a:buFont typeface="Arial" charset="0"/>
              <a:buChar char="•"/>
              <a:defRPr/>
            </a:pPr>
            <a:r>
              <a:rPr lang="en-US" sz="3200" dirty="0" smtClean="0">
                <a:solidFill>
                  <a:srgbClr val="000000"/>
                </a:solidFill>
                <a:latin typeface="Calibri" charset="0"/>
              </a:rPr>
              <a:t>Keep </a:t>
            </a:r>
            <a:r>
              <a:rPr lang="en-US" sz="3200" b="1" dirty="0" smtClean="0">
                <a:solidFill>
                  <a:srgbClr val="000000"/>
                </a:solidFill>
                <a:latin typeface="Calibri" charset="0"/>
              </a:rPr>
              <a:t>contact with contractual suppliers </a:t>
            </a:r>
            <a:r>
              <a:rPr lang="en-US" sz="3200" dirty="0" smtClean="0">
                <a:solidFill>
                  <a:srgbClr val="000000"/>
                </a:solidFill>
                <a:latin typeface="Calibri" charset="0"/>
              </a:rPr>
              <a:t>over progress of improvement plans</a:t>
            </a:r>
          </a:p>
          <a:p>
            <a:pPr defTabSz="449263" eaLnBrk="1" hangingPunct="1">
              <a:spcBef>
                <a:spcPts val="800"/>
              </a:spcBef>
              <a:buClr>
                <a:srgbClr val="000000"/>
              </a:buClr>
              <a:buSzPct val="100000"/>
              <a:buFont typeface="Arial" charset="0"/>
              <a:buChar char="•"/>
              <a:defRPr/>
            </a:pPr>
            <a:r>
              <a:rPr lang="en-US" sz="3200" b="1" dirty="0" smtClean="0">
                <a:solidFill>
                  <a:srgbClr val="000000"/>
                </a:solidFill>
                <a:latin typeface="Calibri" charset="0"/>
              </a:rPr>
              <a:t>Breach of contract</a:t>
            </a:r>
            <a:r>
              <a:rPr lang="en-US" sz="3200" dirty="0" smtClean="0">
                <a:solidFill>
                  <a:srgbClr val="000000"/>
                </a:solidFill>
                <a:latin typeface="Calibri" charset="0"/>
              </a:rPr>
              <a:t>: warnings, penalties, </a:t>
            </a:r>
            <a:endParaRPr lang="pl-PL" sz="3200" dirty="0" smtClean="0">
              <a:solidFill>
                <a:srgbClr val="000000"/>
              </a:solidFill>
              <a:latin typeface="Calibri" charset="0"/>
            </a:endParaRPr>
          </a:p>
          <a:p>
            <a:pPr defTabSz="449263" eaLnBrk="1" hangingPunct="1">
              <a:spcBef>
                <a:spcPts val="800"/>
              </a:spcBef>
              <a:buClr>
                <a:srgbClr val="000000"/>
              </a:buClr>
              <a:buSzPct val="100000"/>
              <a:buFont typeface="Arial" charset="0"/>
              <a:buChar char="•"/>
              <a:defRPr/>
            </a:pPr>
            <a:endParaRPr lang="pl-PL" sz="3200" dirty="0" smtClean="0">
              <a:solidFill>
                <a:srgbClr val="000000"/>
              </a:solidFill>
              <a:latin typeface="Calibri" charset="0"/>
            </a:endParaRPr>
          </a:p>
        </p:txBody>
      </p:sp>
      <p:pic>
        <p:nvPicPr>
          <p:cNvPr id="32772"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72225" y="6092825"/>
            <a:ext cx="2451100" cy="266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40962">
                                            <p:txEl>
                                              <p:pRg st="0" end="0"/>
                                            </p:txEl>
                                          </p:spTgt>
                                        </p:tgtEl>
                                        <p:attrNameLst>
                                          <p:attrName>style.visibility</p:attrName>
                                        </p:attrNameLst>
                                      </p:cBhvr>
                                      <p:to>
                                        <p:strVal val="visible"/>
                                      </p:to>
                                    </p:set>
                                    <p:animEffect transition="in" filter="fade">
                                      <p:cBhvr additive="repl">
                                        <p:cTn id="7" dur="500"/>
                                        <p:tgtEl>
                                          <p:spTgt spid="40962">
                                            <p:txEl>
                                              <p:pRg st="0" end="0"/>
                                            </p:txEl>
                                          </p:spTgt>
                                        </p:tgtEl>
                                      </p:cBhvr>
                                    </p:animEffect>
                                  </p:childTnLst>
                                </p:cTn>
                              </p:par>
                              <p:par>
                                <p:cTn id="8" presetID="10" presetClass="entr" fill="hold" nodeType="withEffect">
                                  <p:stCondLst>
                                    <p:cond delay="0"/>
                                  </p:stCondLst>
                                  <p:childTnLst>
                                    <p:set>
                                      <p:cBhvr additive="repl">
                                        <p:cTn id="9" dur="1" fill="hold">
                                          <p:stCondLst>
                                            <p:cond delay="0"/>
                                          </p:stCondLst>
                                        </p:cTn>
                                        <p:tgtEl>
                                          <p:spTgt spid="40962">
                                            <p:txEl>
                                              <p:pRg st="1" end="1"/>
                                            </p:txEl>
                                          </p:spTgt>
                                        </p:tgtEl>
                                        <p:attrNameLst>
                                          <p:attrName>style.visibility</p:attrName>
                                        </p:attrNameLst>
                                      </p:cBhvr>
                                      <p:to>
                                        <p:strVal val="visible"/>
                                      </p:to>
                                    </p:set>
                                    <p:animEffect transition="in" filter="fade">
                                      <p:cBhvr additive="repl">
                                        <p:cTn id="10" dur="500"/>
                                        <p:tgtEl>
                                          <p:spTgt spid="40962">
                                            <p:txEl>
                                              <p:pRg st="1" end="1"/>
                                            </p:txEl>
                                          </p:spTgt>
                                        </p:tgtEl>
                                      </p:cBhvr>
                                    </p:animEffect>
                                  </p:childTnLst>
                                </p:cTn>
                              </p:par>
                              <p:par>
                                <p:cTn id="11" presetID="10" presetClass="entr" fill="hold" nodeType="withEffect">
                                  <p:stCondLst>
                                    <p:cond delay="0"/>
                                  </p:stCondLst>
                                  <p:childTnLst>
                                    <p:set>
                                      <p:cBhvr additive="repl">
                                        <p:cTn id="12" dur="1" fill="hold">
                                          <p:stCondLst>
                                            <p:cond delay="0"/>
                                          </p:stCondLst>
                                        </p:cTn>
                                        <p:tgtEl>
                                          <p:spTgt spid="40962">
                                            <p:txEl>
                                              <p:pRg st="2" end="2"/>
                                            </p:txEl>
                                          </p:spTgt>
                                        </p:tgtEl>
                                        <p:attrNameLst>
                                          <p:attrName>style.visibility</p:attrName>
                                        </p:attrNameLst>
                                      </p:cBhvr>
                                      <p:to>
                                        <p:strVal val="visible"/>
                                      </p:to>
                                    </p:set>
                                    <p:animEffect transition="in" filter="fade">
                                      <p:cBhvr additive="repl">
                                        <p:cTn id="13" dur="500"/>
                                        <p:tgtEl>
                                          <p:spTgt spid="40962">
                                            <p:txEl>
                                              <p:pRg st="2" end="2"/>
                                            </p:txEl>
                                          </p:spTgt>
                                        </p:tgtEl>
                                      </p:cBhvr>
                                    </p:animEffect>
                                  </p:childTnLst>
                                </p:cTn>
                              </p:par>
                              <p:par>
                                <p:cTn id="14" presetID="10" presetClass="entr" fill="hold" nodeType="withEffect">
                                  <p:stCondLst>
                                    <p:cond delay="0"/>
                                  </p:stCondLst>
                                  <p:childTnLst>
                                    <p:set>
                                      <p:cBhvr additive="repl">
                                        <p:cTn id="15" dur="1" fill="hold">
                                          <p:stCondLst>
                                            <p:cond delay="0"/>
                                          </p:stCondLst>
                                        </p:cTn>
                                        <p:tgtEl>
                                          <p:spTgt spid="40962">
                                            <p:txEl>
                                              <p:pRg st="3" end="3"/>
                                            </p:txEl>
                                          </p:spTgt>
                                        </p:tgtEl>
                                        <p:attrNameLst>
                                          <p:attrName>style.visibility</p:attrName>
                                        </p:attrNameLst>
                                      </p:cBhvr>
                                      <p:to>
                                        <p:strVal val="visible"/>
                                      </p:to>
                                    </p:set>
                                    <p:animEffect transition="in" filter="fade">
                                      <p:cBhvr additive="repl">
                                        <p:cTn id="16" dur="500"/>
                                        <p:tgtEl>
                                          <p:spTgt spid="40962">
                                            <p:txEl>
                                              <p:pRg st="3" end="3"/>
                                            </p:txEl>
                                          </p:spTgt>
                                        </p:tgtEl>
                                      </p:cBhvr>
                                    </p:animEffect>
                                  </p:childTnLst>
                                </p:cTn>
                              </p:par>
                              <p:par>
                                <p:cTn id="17" presetID="10" presetClass="entr" fill="hold" nodeType="withEffect">
                                  <p:stCondLst>
                                    <p:cond delay="0"/>
                                  </p:stCondLst>
                                  <p:childTnLst>
                                    <p:set>
                                      <p:cBhvr additive="repl">
                                        <p:cTn id="18" dur="1" fill="hold">
                                          <p:stCondLst>
                                            <p:cond delay="0"/>
                                          </p:stCondLst>
                                        </p:cTn>
                                        <p:tgtEl>
                                          <p:spTgt spid="40962">
                                            <p:txEl>
                                              <p:pRg st="4" end="4"/>
                                            </p:txEl>
                                          </p:spTgt>
                                        </p:tgtEl>
                                        <p:attrNameLst>
                                          <p:attrName>style.visibility</p:attrName>
                                        </p:attrNameLst>
                                      </p:cBhvr>
                                      <p:to>
                                        <p:strVal val="visible"/>
                                      </p:to>
                                    </p:set>
                                    <p:animEffect transition="in" filter="fade">
                                      <p:cBhvr additive="repl">
                                        <p:cTn id="19" dur="500"/>
                                        <p:tgtEl>
                                          <p:spTgt spid="4096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9pPr>
          </a:lstStyle>
          <a:p>
            <a:pPr algn="ctr" defTabSz="449263" eaLnBrk="1" hangingPunct="1">
              <a:buSzPct val="100000"/>
              <a:defRPr/>
            </a:pPr>
            <a:r>
              <a:rPr lang="en-US" sz="4400" b="1" dirty="0" smtClean="0">
                <a:solidFill>
                  <a:srgbClr val="008000"/>
                </a:solidFill>
                <a:latin typeface="Calibri" charset="0"/>
              </a:rPr>
              <a:t>Reasons for public sector to join</a:t>
            </a:r>
            <a:endParaRPr lang="pl-PL" sz="4400" b="1" dirty="0" smtClean="0">
              <a:solidFill>
                <a:srgbClr val="008000"/>
              </a:solidFill>
              <a:latin typeface="Calibri" charset="0"/>
            </a:endParaRPr>
          </a:p>
        </p:txBody>
      </p:sp>
      <p:sp>
        <p:nvSpPr>
          <p:cNvPr id="43010" name="Text Box 2"/>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marL="328613" indent="-328613"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1pPr>
            <a:lvl2pPr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2pPr>
            <a:lvl3pPr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3pPr>
            <a:lvl4pPr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4pPr>
            <a:lvl5pPr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9pPr>
          </a:lstStyle>
          <a:p>
            <a:pPr defTabSz="449263" eaLnBrk="1" hangingPunct="1">
              <a:spcBef>
                <a:spcPts val="800"/>
              </a:spcBef>
              <a:buClr>
                <a:srgbClr val="000000"/>
              </a:buClr>
              <a:buSzPct val="100000"/>
              <a:buFont typeface="Arial" charset="0"/>
              <a:buChar char="•"/>
              <a:defRPr/>
            </a:pPr>
            <a:r>
              <a:rPr lang="en-US" sz="3200" dirty="0" smtClean="0">
                <a:solidFill>
                  <a:srgbClr val="000000"/>
                </a:solidFill>
                <a:latin typeface="Calibri" charset="0"/>
              </a:rPr>
              <a:t>Contribute to </a:t>
            </a:r>
            <a:r>
              <a:rPr lang="en-US" sz="3200" b="1" dirty="0" smtClean="0">
                <a:solidFill>
                  <a:srgbClr val="000000"/>
                </a:solidFill>
                <a:latin typeface="Calibri" charset="0"/>
              </a:rPr>
              <a:t>improving </a:t>
            </a:r>
            <a:r>
              <a:rPr lang="en-US" sz="3200" b="1" dirty="0" err="1" smtClean="0">
                <a:solidFill>
                  <a:srgbClr val="000000"/>
                </a:solidFill>
                <a:latin typeface="Calibri" charset="0"/>
              </a:rPr>
              <a:t>labour</a:t>
            </a:r>
            <a:r>
              <a:rPr lang="en-US" sz="3200" b="1" dirty="0" smtClean="0">
                <a:solidFill>
                  <a:srgbClr val="000000"/>
                </a:solidFill>
                <a:latin typeface="Calibri" charset="0"/>
              </a:rPr>
              <a:t> conditions</a:t>
            </a:r>
            <a:endParaRPr lang="en-US" sz="3200" b="1" dirty="0">
              <a:solidFill>
                <a:srgbClr val="000000"/>
              </a:solidFill>
              <a:latin typeface="Calibri" charset="0"/>
            </a:endParaRPr>
          </a:p>
          <a:p>
            <a:pPr defTabSz="449263" eaLnBrk="1" hangingPunct="1">
              <a:spcBef>
                <a:spcPts val="800"/>
              </a:spcBef>
              <a:buClr>
                <a:srgbClr val="000000"/>
              </a:buClr>
              <a:buSzPct val="100000"/>
              <a:buFont typeface="Arial" charset="0"/>
              <a:buChar char="•"/>
              <a:defRPr/>
            </a:pPr>
            <a:r>
              <a:rPr lang="en-US" sz="3200" dirty="0" smtClean="0">
                <a:solidFill>
                  <a:srgbClr val="000000"/>
                </a:solidFill>
                <a:latin typeface="Calibri" charset="0"/>
              </a:rPr>
              <a:t>Contribute to </a:t>
            </a:r>
            <a:r>
              <a:rPr lang="en-US" sz="3200" b="1" dirty="0" smtClean="0">
                <a:solidFill>
                  <a:srgbClr val="000000"/>
                </a:solidFill>
                <a:latin typeface="Calibri" charset="0"/>
              </a:rPr>
              <a:t>reinforcing local civil society </a:t>
            </a:r>
            <a:r>
              <a:rPr lang="en-US" sz="3200" dirty="0" smtClean="0">
                <a:solidFill>
                  <a:srgbClr val="000000"/>
                </a:solidFill>
                <a:latin typeface="Calibri" charset="0"/>
              </a:rPr>
              <a:t>including trade unions</a:t>
            </a:r>
          </a:p>
          <a:p>
            <a:pPr defTabSz="449263" eaLnBrk="1" hangingPunct="1">
              <a:spcBef>
                <a:spcPts val="800"/>
              </a:spcBef>
              <a:buClr>
                <a:srgbClr val="000000"/>
              </a:buClr>
              <a:buSzPct val="100000"/>
              <a:buFont typeface="Arial" charset="0"/>
              <a:buChar char="•"/>
              <a:defRPr/>
            </a:pPr>
            <a:r>
              <a:rPr lang="en-US" sz="3200" dirty="0" smtClean="0">
                <a:solidFill>
                  <a:srgbClr val="000000"/>
                </a:solidFill>
                <a:latin typeface="Calibri" charset="0"/>
              </a:rPr>
              <a:t>Give hands and feet to </a:t>
            </a:r>
            <a:r>
              <a:rPr lang="en-US" sz="3200" b="1" dirty="0" smtClean="0">
                <a:solidFill>
                  <a:srgbClr val="000000"/>
                </a:solidFill>
                <a:latin typeface="Calibri" charset="0"/>
              </a:rPr>
              <a:t>public sector sustainability objectives</a:t>
            </a:r>
          </a:p>
          <a:p>
            <a:pPr defTabSz="449263" eaLnBrk="1" hangingPunct="1">
              <a:spcBef>
                <a:spcPts val="800"/>
              </a:spcBef>
              <a:buClr>
                <a:srgbClr val="000000"/>
              </a:buClr>
              <a:buSzPct val="100000"/>
              <a:buFont typeface="Arial" charset="0"/>
              <a:buChar char="•"/>
              <a:defRPr/>
            </a:pPr>
            <a:r>
              <a:rPr lang="en-US" sz="3200" dirty="0" smtClean="0">
                <a:solidFill>
                  <a:srgbClr val="000000"/>
                </a:solidFill>
                <a:latin typeface="Calibri" charset="0"/>
              </a:rPr>
              <a:t>Participate </a:t>
            </a:r>
            <a:r>
              <a:rPr lang="en-US" sz="3200" dirty="0">
                <a:solidFill>
                  <a:srgbClr val="000000"/>
                </a:solidFill>
                <a:latin typeface="Calibri" charset="0"/>
              </a:rPr>
              <a:t>in </a:t>
            </a:r>
            <a:r>
              <a:rPr lang="en-US" sz="3200" b="1" dirty="0">
                <a:solidFill>
                  <a:srgbClr val="000000"/>
                </a:solidFill>
                <a:latin typeface="Calibri" charset="0"/>
              </a:rPr>
              <a:t>network</a:t>
            </a:r>
            <a:r>
              <a:rPr lang="en-US" sz="3200" dirty="0">
                <a:solidFill>
                  <a:srgbClr val="000000"/>
                </a:solidFill>
                <a:latin typeface="Calibri" charset="0"/>
              </a:rPr>
              <a:t> of sustainable public sector </a:t>
            </a:r>
            <a:r>
              <a:rPr lang="en-US" sz="3200" dirty="0" err="1">
                <a:solidFill>
                  <a:srgbClr val="000000"/>
                </a:solidFill>
                <a:latin typeface="Calibri" charset="0"/>
              </a:rPr>
              <a:t>organisations</a:t>
            </a:r>
            <a:r>
              <a:rPr lang="en-US" sz="3200" dirty="0">
                <a:solidFill>
                  <a:srgbClr val="000000"/>
                </a:solidFill>
                <a:latin typeface="Calibri" charset="0"/>
              </a:rPr>
              <a:t> in Europe, and beyond</a:t>
            </a:r>
          </a:p>
          <a:p>
            <a:pPr defTabSz="449263" eaLnBrk="1" hangingPunct="1">
              <a:spcBef>
                <a:spcPts val="800"/>
              </a:spcBef>
              <a:buClr>
                <a:srgbClr val="000000"/>
              </a:buClr>
              <a:buSzPct val="100000"/>
              <a:buFont typeface="Arial" charset="0"/>
              <a:buChar char="•"/>
              <a:defRPr/>
            </a:pPr>
            <a:r>
              <a:rPr lang="en-US" sz="3200" b="1" dirty="0" smtClean="0">
                <a:solidFill>
                  <a:srgbClr val="000000"/>
                </a:solidFill>
                <a:latin typeface="Calibri" charset="0"/>
              </a:rPr>
              <a:t>Risk management</a:t>
            </a:r>
            <a:r>
              <a:rPr lang="en-GB" sz="3200" dirty="0" smtClean="0">
                <a:solidFill>
                  <a:srgbClr val="FFFFFF"/>
                </a:solidFill>
              </a:rPr>
              <a:t>nag</a:t>
            </a:r>
          </a:p>
          <a:p>
            <a:pPr defTabSz="449263" eaLnBrk="1" hangingPunct="1">
              <a:spcBef>
                <a:spcPts val="800"/>
              </a:spcBef>
              <a:buClr>
                <a:srgbClr val="000000"/>
              </a:buClr>
              <a:buSzPct val="100000"/>
              <a:buFont typeface="Arial" charset="0"/>
              <a:buChar char="•"/>
              <a:defRPr/>
            </a:pPr>
            <a:endParaRPr lang="pl-PL" sz="3200" dirty="0" smtClean="0">
              <a:solidFill>
                <a:srgbClr val="000000"/>
              </a:solidFill>
              <a:latin typeface="Calibri" charset="0"/>
            </a:endParaRPr>
          </a:p>
          <a:p>
            <a:pPr defTabSz="449263" eaLnBrk="1" hangingPunct="1">
              <a:spcBef>
                <a:spcPts val="800"/>
              </a:spcBef>
              <a:buSzPct val="100000"/>
              <a:defRPr/>
            </a:pPr>
            <a:endParaRPr lang="pl-PL" sz="3200" dirty="0" smtClean="0">
              <a:solidFill>
                <a:srgbClr val="000000"/>
              </a:solidFill>
              <a:latin typeface="Calibri" charset="0"/>
            </a:endParaRPr>
          </a:p>
        </p:txBody>
      </p:sp>
      <p:pic>
        <p:nvPicPr>
          <p:cNvPr id="34820"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72225" y="6092825"/>
            <a:ext cx="2451100" cy="266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43010">
                                            <p:txEl>
                                              <p:pRg st="0" end="0"/>
                                            </p:txEl>
                                          </p:spTgt>
                                        </p:tgtEl>
                                        <p:attrNameLst>
                                          <p:attrName>style.visibility</p:attrName>
                                        </p:attrNameLst>
                                      </p:cBhvr>
                                      <p:to>
                                        <p:strVal val="visible"/>
                                      </p:to>
                                    </p:set>
                                    <p:animEffect transition="in" filter="fade">
                                      <p:cBhvr additive="repl">
                                        <p:cTn id="7" dur="500"/>
                                        <p:tgtEl>
                                          <p:spTgt spid="43010">
                                            <p:txEl>
                                              <p:pRg st="0" end="0"/>
                                            </p:txEl>
                                          </p:spTgt>
                                        </p:tgtEl>
                                      </p:cBhvr>
                                    </p:animEffect>
                                  </p:childTnLst>
                                </p:cTn>
                              </p:par>
                              <p:par>
                                <p:cTn id="8" presetID="10" presetClass="entr" fill="hold" nodeType="withEffect">
                                  <p:stCondLst>
                                    <p:cond delay="0"/>
                                  </p:stCondLst>
                                  <p:childTnLst>
                                    <p:set>
                                      <p:cBhvr additive="repl">
                                        <p:cTn id="9" dur="1" fill="hold">
                                          <p:stCondLst>
                                            <p:cond delay="0"/>
                                          </p:stCondLst>
                                        </p:cTn>
                                        <p:tgtEl>
                                          <p:spTgt spid="43010">
                                            <p:txEl>
                                              <p:pRg st="1" end="1"/>
                                            </p:txEl>
                                          </p:spTgt>
                                        </p:tgtEl>
                                        <p:attrNameLst>
                                          <p:attrName>style.visibility</p:attrName>
                                        </p:attrNameLst>
                                      </p:cBhvr>
                                      <p:to>
                                        <p:strVal val="visible"/>
                                      </p:to>
                                    </p:set>
                                    <p:animEffect transition="in" filter="fade">
                                      <p:cBhvr additive="repl">
                                        <p:cTn id="10" dur="500"/>
                                        <p:tgtEl>
                                          <p:spTgt spid="43010">
                                            <p:txEl>
                                              <p:pRg st="1" end="1"/>
                                            </p:txEl>
                                          </p:spTgt>
                                        </p:tgtEl>
                                      </p:cBhvr>
                                    </p:animEffect>
                                  </p:childTnLst>
                                </p:cTn>
                              </p:par>
                              <p:par>
                                <p:cTn id="11" presetID="10" presetClass="entr" fill="hold" nodeType="withEffect">
                                  <p:stCondLst>
                                    <p:cond delay="0"/>
                                  </p:stCondLst>
                                  <p:childTnLst>
                                    <p:set>
                                      <p:cBhvr additive="repl">
                                        <p:cTn id="12" dur="1" fill="hold">
                                          <p:stCondLst>
                                            <p:cond delay="0"/>
                                          </p:stCondLst>
                                        </p:cTn>
                                        <p:tgtEl>
                                          <p:spTgt spid="43010">
                                            <p:txEl>
                                              <p:pRg st="2" end="2"/>
                                            </p:txEl>
                                          </p:spTgt>
                                        </p:tgtEl>
                                        <p:attrNameLst>
                                          <p:attrName>style.visibility</p:attrName>
                                        </p:attrNameLst>
                                      </p:cBhvr>
                                      <p:to>
                                        <p:strVal val="visible"/>
                                      </p:to>
                                    </p:set>
                                    <p:animEffect transition="in" filter="fade">
                                      <p:cBhvr additive="repl">
                                        <p:cTn id="13" dur="500"/>
                                        <p:tgtEl>
                                          <p:spTgt spid="43010">
                                            <p:txEl>
                                              <p:pRg st="2" end="2"/>
                                            </p:txEl>
                                          </p:spTgt>
                                        </p:tgtEl>
                                      </p:cBhvr>
                                    </p:animEffect>
                                  </p:childTnLst>
                                </p:cTn>
                              </p:par>
                              <p:par>
                                <p:cTn id="14" presetID="10" presetClass="entr" fill="hold" nodeType="withEffect">
                                  <p:stCondLst>
                                    <p:cond delay="0"/>
                                  </p:stCondLst>
                                  <p:childTnLst>
                                    <p:set>
                                      <p:cBhvr additive="repl">
                                        <p:cTn id="15" dur="1" fill="hold">
                                          <p:stCondLst>
                                            <p:cond delay="0"/>
                                          </p:stCondLst>
                                        </p:cTn>
                                        <p:tgtEl>
                                          <p:spTgt spid="43010">
                                            <p:txEl>
                                              <p:pRg st="3" end="3"/>
                                            </p:txEl>
                                          </p:spTgt>
                                        </p:tgtEl>
                                        <p:attrNameLst>
                                          <p:attrName>style.visibility</p:attrName>
                                        </p:attrNameLst>
                                      </p:cBhvr>
                                      <p:to>
                                        <p:strVal val="visible"/>
                                      </p:to>
                                    </p:set>
                                    <p:animEffect transition="in" filter="fade">
                                      <p:cBhvr additive="repl">
                                        <p:cTn id="16" dur="500"/>
                                        <p:tgtEl>
                                          <p:spTgt spid="43010">
                                            <p:txEl>
                                              <p:pRg st="3" end="3"/>
                                            </p:txEl>
                                          </p:spTgt>
                                        </p:tgtEl>
                                      </p:cBhvr>
                                    </p:animEffect>
                                  </p:childTnLst>
                                </p:cTn>
                              </p:par>
                              <p:par>
                                <p:cTn id="17" presetID="10" presetClass="entr" fill="hold" nodeType="withEffect">
                                  <p:stCondLst>
                                    <p:cond delay="0"/>
                                  </p:stCondLst>
                                  <p:childTnLst>
                                    <p:set>
                                      <p:cBhvr additive="repl">
                                        <p:cTn id="18" dur="1" fill="hold">
                                          <p:stCondLst>
                                            <p:cond delay="0"/>
                                          </p:stCondLst>
                                        </p:cTn>
                                        <p:tgtEl>
                                          <p:spTgt spid="43010">
                                            <p:txEl>
                                              <p:pRg st="4" end="4"/>
                                            </p:txEl>
                                          </p:spTgt>
                                        </p:tgtEl>
                                        <p:attrNameLst>
                                          <p:attrName>style.visibility</p:attrName>
                                        </p:attrNameLst>
                                      </p:cBhvr>
                                      <p:to>
                                        <p:strVal val="visible"/>
                                      </p:to>
                                    </p:set>
                                    <p:animEffect transition="in" filter="fade">
                                      <p:cBhvr additive="repl">
                                        <p:cTn id="19" dur="500"/>
                                        <p:tgtEl>
                                          <p:spTgt spid="430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charset="0"/>
                <a:cs typeface="Microsoft YaHei" charset="0"/>
              </a:defRPr>
            </a:lvl9pPr>
          </a:lstStyle>
          <a:p>
            <a:pPr algn="ctr" defTabSz="449263" eaLnBrk="1" hangingPunct="1">
              <a:buSzPct val="100000"/>
              <a:defRPr/>
            </a:pPr>
            <a:r>
              <a:rPr lang="en-US" sz="4400" b="1" dirty="0" smtClean="0">
                <a:solidFill>
                  <a:srgbClr val="008000"/>
                </a:solidFill>
                <a:latin typeface="Calibri" charset="0"/>
              </a:rPr>
              <a:t>Possibilities to get involved</a:t>
            </a:r>
            <a:endParaRPr lang="pl-PL" sz="4400" b="1" dirty="0" smtClean="0">
              <a:solidFill>
                <a:srgbClr val="008000"/>
              </a:solidFill>
              <a:latin typeface="Calibri" charset="0"/>
            </a:endParaRPr>
          </a:p>
        </p:txBody>
      </p:sp>
      <p:sp>
        <p:nvSpPr>
          <p:cNvPr id="36867" name="Text Box 2"/>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marL="328613" indent="-328613"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ＭＳ Ｐゴシック" charset="0"/>
                <a:cs typeface="Microsoft YaHei" charset="0"/>
              </a:defRPr>
            </a:lvl1pPr>
            <a:lvl2pPr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2pPr>
            <a:lvl3pPr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3pPr>
            <a:lvl4pPr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4pPr>
            <a:lvl5pPr eaLnBrk="0" hangingPunc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328613" algn="l"/>
                <a:tab pos="776288" algn="l"/>
                <a:tab pos="1225550" algn="l"/>
                <a:tab pos="1674813" algn="l"/>
                <a:tab pos="2124075" algn="l"/>
                <a:tab pos="2573338" algn="l"/>
                <a:tab pos="3022600" algn="l"/>
                <a:tab pos="3471863" algn="l"/>
                <a:tab pos="3921125" algn="l"/>
                <a:tab pos="4370388" algn="l"/>
                <a:tab pos="4819650" algn="l"/>
                <a:tab pos="5268913" algn="l"/>
                <a:tab pos="5718175" algn="l"/>
                <a:tab pos="6167438" algn="l"/>
                <a:tab pos="6616700" algn="l"/>
                <a:tab pos="7065963" algn="l"/>
                <a:tab pos="7515225" algn="l"/>
                <a:tab pos="7964488" algn="l"/>
                <a:tab pos="8413750" algn="l"/>
                <a:tab pos="8863013" algn="l"/>
                <a:tab pos="9312275" algn="l"/>
              </a:tabLst>
              <a:defRPr>
                <a:solidFill>
                  <a:schemeClr val="bg1"/>
                </a:solidFill>
                <a:latin typeface="Arial" charset="0"/>
                <a:ea typeface="Microsoft YaHei" charset="0"/>
                <a:cs typeface="Microsoft YaHei" charset="0"/>
              </a:defRPr>
            </a:lvl9pPr>
          </a:lstStyle>
          <a:p>
            <a:pPr defTabSz="449263" eaLnBrk="1" hangingPunct="1">
              <a:spcBef>
                <a:spcPts val="800"/>
              </a:spcBef>
              <a:buClr>
                <a:srgbClr val="000000"/>
              </a:buClr>
              <a:buSzPct val="100000"/>
              <a:buFont typeface="Arial" charset="0"/>
              <a:buChar char="•"/>
            </a:pPr>
            <a:r>
              <a:rPr lang="en-US" sz="3200" smtClean="0">
                <a:solidFill>
                  <a:srgbClr val="000000"/>
                </a:solidFill>
                <a:latin typeface="Calibri" charset="0"/>
              </a:rPr>
              <a:t>EW </a:t>
            </a:r>
            <a:r>
              <a:rPr lang="en-US" sz="3200" b="1" smtClean="0">
                <a:solidFill>
                  <a:srgbClr val="000000"/>
                </a:solidFill>
                <a:latin typeface="Calibri" charset="0"/>
              </a:rPr>
              <a:t>newsletter, </a:t>
            </a:r>
            <a:r>
              <a:rPr lang="en-US" sz="3200" b="1" u="sng" smtClean="0">
                <a:solidFill>
                  <a:srgbClr val="000000"/>
                </a:solidFill>
                <a:latin typeface="Calibri" charset="0"/>
              </a:rPr>
              <a:t>www.electronicswatch.org</a:t>
            </a:r>
            <a:r>
              <a:rPr lang="en-US" sz="3200" b="1" smtClean="0">
                <a:solidFill>
                  <a:srgbClr val="000000"/>
                </a:solidFill>
                <a:latin typeface="Calibri" charset="0"/>
              </a:rPr>
              <a:t> </a:t>
            </a:r>
          </a:p>
          <a:p>
            <a:pPr defTabSz="449263" eaLnBrk="1" hangingPunct="1">
              <a:spcBef>
                <a:spcPts val="800"/>
              </a:spcBef>
              <a:buClr>
                <a:srgbClr val="000000"/>
              </a:buClr>
              <a:buSzPct val="100000"/>
              <a:buFont typeface="Arial" charset="0"/>
              <a:buChar char="•"/>
            </a:pPr>
            <a:r>
              <a:rPr lang="en-US" sz="3200" b="1" smtClean="0">
                <a:solidFill>
                  <a:srgbClr val="000000"/>
                </a:solidFill>
                <a:latin typeface="Calibri" charset="0"/>
              </a:rPr>
              <a:t>Spread the word</a:t>
            </a:r>
            <a:r>
              <a:rPr lang="en-US" sz="3200" smtClean="0">
                <a:solidFill>
                  <a:srgbClr val="000000"/>
                </a:solidFill>
                <a:latin typeface="Calibri" charset="0"/>
              </a:rPr>
              <a:t>, tell colleagues and others about EW</a:t>
            </a:r>
          </a:p>
          <a:p>
            <a:pPr defTabSz="449263" eaLnBrk="1" hangingPunct="1">
              <a:spcBef>
                <a:spcPts val="800"/>
              </a:spcBef>
              <a:buClr>
                <a:srgbClr val="000000"/>
              </a:buClr>
              <a:buSzPct val="100000"/>
              <a:buFont typeface="Arial" charset="0"/>
              <a:buChar char="•"/>
            </a:pPr>
            <a:r>
              <a:rPr lang="en-US" sz="3200" b="1" smtClean="0">
                <a:solidFill>
                  <a:srgbClr val="000000"/>
                </a:solidFill>
                <a:latin typeface="Calibri" charset="0"/>
              </a:rPr>
              <a:t>Provide EW with information </a:t>
            </a:r>
            <a:r>
              <a:rPr lang="en-US" sz="3200" smtClean="0">
                <a:solidFill>
                  <a:srgbClr val="000000"/>
                </a:solidFill>
                <a:latin typeface="Calibri" charset="0"/>
              </a:rPr>
              <a:t>on current procurement  practices</a:t>
            </a:r>
          </a:p>
          <a:p>
            <a:pPr defTabSz="449263" eaLnBrk="1" hangingPunct="1">
              <a:spcBef>
                <a:spcPts val="800"/>
              </a:spcBef>
              <a:buClr>
                <a:srgbClr val="000000"/>
              </a:buClr>
              <a:buSzPct val="100000"/>
              <a:buFont typeface="Arial" charset="0"/>
              <a:buChar char="•"/>
            </a:pPr>
            <a:r>
              <a:rPr lang="en-US" sz="3200" smtClean="0">
                <a:solidFill>
                  <a:srgbClr val="000000"/>
                </a:solidFill>
                <a:latin typeface="Calibri" charset="0"/>
              </a:rPr>
              <a:t>Public sector affiliation (</a:t>
            </a:r>
            <a:r>
              <a:rPr lang="en-US" sz="3200" b="1" smtClean="0">
                <a:solidFill>
                  <a:srgbClr val="000000"/>
                </a:solidFill>
                <a:latin typeface="Calibri" charset="0"/>
              </a:rPr>
              <a:t>‘Founding Member’)</a:t>
            </a:r>
          </a:p>
          <a:p>
            <a:pPr defTabSz="449263" eaLnBrk="1" hangingPunct="1">
              <a:spcBef>
                <a:spcPts val="800"/>
              </a:spcBef>
              <a:buClr>
                <a:srgbClr val="000000"/>
              </a:buClr>
              <a:buSzPct val="100000"/>
              <a:buFont typeface="Arial" charset="0"/>
              <a:buChar char="•"/>
            </a:pPr>
            <a:r>
              <a:rPr lang="en-US" sz="3200" smtClean="0">
                <a:solidFill>
                  <a:srgbClr val="000000"/>
                </a:solidFill>
                <a:latin typeface="Calibri" charset="0"/>
              </a:rPr>
              <a:t>Join the </a:t>
            </a:r>
            <a:r>
              <a:rPr lang="en-US" sz="3200" b="1" smtClean="0">
                <a:solidFill>
                  <a:srgbClr val="000000"/>
                </a:solidFill>
                <a:latin typeface="Calibri" charset="0"/>
              </a:rPr>
              <a:t>Advisory Group</a:t>
            </a:r>
          </a:p>
          <a:p>
            <a:pPr defTabSz="449263" eaLnBrk="1" hangingPunct="1">
              <a:spcBef>
                <a:spcPts val="800"/>
              </a:spcBef>
              <a:buClr>
                <a:srgbClr val="000000"/>
              </a:buClr>
              <a:buSzPct val="100000"/>
              <a:buFont typeface="Arial" charset="0"/>
              <a:buChar char="•"/>
            </a:pPr>
            <a:r>
              <a:rPr lang="en-US" sz="3200" smtClean="0">
                <a:solidFill>
                  <a:srgbClr val="000000"/>
                </a:solidFill>
                <a:latin typeface="Calibri" charset="0"/>
              </a:rPr>
              <a:t>Join </a:t>
            </a:r>
            <a:r>
              <a:rPr lang="en-US" sz="3200" b="1" smtClean="0">
                <a:solidFill>
                  <a:srgbClr val="000000"/>
                </a:solidFill>
                <a:latin typeface="Calibri" charset="0"/>
              </a:rPr>
              <a:t>Board of Trustees </a:t>
            </a:r>
            <a:r>
              <a:rPr lang="en-US" sz="3200" smtClean="0">
                <a:solidFill>
                  <a:srgbClr val="000000"/>
                </a:solidFill>
                <a:latin typeface="Calibri" charset="0"/>
              </a:rPr>
              <a:t>(deadline 22 June)</a:t>
            </a:r>
          </a:p>
          <a:p>
            <a:pPr defTabSz="449263" eaLnBrk="1" hangingPunct="1">
              <a:spcBef>
                <a:spcPts val="800"/>
              </a:spcBef>
              <a:buClr>
                <a:srgbClr val="000000"/>
              </a:buClr>
              <a:buSzPct val="100000"/>
              <a:buFont typeface="Arial" charset="0"/>
              <a:buChar char="•"/>
            </a:pPr>
            <a:endParaRPr lang="en-US" sz="3200" smtClean="0">
              <a:solidFill>
                <a:srgbClr val="000000"/>
              </a:solidFill>
              <a:latin typeface="Calibri" charset="0"/>
            </a:endParaRPr>
          </a:p>
          <a:p>
            <a:pPr defTabSz="449263" eaLnBrk="1" hangingPunct="1">
              <a:spcBef>
                <a:spcPts val="800"/>
              </a:spcBef>
              <a:buClr>
                <a:srgbClr val="000000"/>
              </a:buClr>
              <a:buSzPct val="100000"/>
              <a:buFont typeface="Arial" charset="0"/>
              <a:buChar char="•"/>
            </a:pPr>
            <a:endParaRPr lang="pl-PL" sz="3200" smtClean="0">
              <a:solidFill>
                <a:srgbClr val="FF0000"/>
              </a:solidFill>
              <a:latin typeface="Calibri" charset="0"/>
            </a:endParaRPr>
          </a:p>
          <a:p>
            <a:pPr defTabSz="449263" eaLnBrk="1" hangingPunct="1">
              <a:spcBef>
                <a:spcPts val="800"/>
              </a:spcBef>
              <a:buSzPct val="100000"/>
            </a:pPr>
            <a:endParaRPr lang="pl-PL" sz="3200" smtClean="0">
              <a:solidFill>
                <a:srgbClr val="FF0000"/>
              </a:solidFill>
              <a:latin typeface="Calibri" charset="0"/>
            </a:endParaRPr>
          </a:p>
        </p:txBody>
      </p:sp>
      <p:pic>
        <p:nvPicPr>
          <p:cNvPr id="36868"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72225" y="6092825"/>
            <a:ext cx="2451100" cy="266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Text Box 1"/>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90000" tIns="46800" rIns="90000" bIns="46800"/>
          <a:lstStyle>
            <a:lvl1pPr marL="342900" indent="-328613"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0"/>
                <a:cs typeface="Microsoft YaHei" charset="0"/>
              </a:defRPr>
            </a:lvl1pPr>
            <a:lvl2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0"/>
                <a:cs typeface="Microsoft YaHei" charset="0"/>
              </a:defRPr>
            </a:lvl2pPr>
            <a:lvl3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0"/>
                <a:cs typeface="Microsoft YaHei" charset="0"/>
              </a:defRPr>
            </a:lvl3pPr>
            <a:lvl4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0"/>
                <a:cs typeface="Microsoft YaHei" charset="0"/>
              </a:defRPr>
            </a:lvl4pPr>
            <a:lvl5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0"/>
                <a:cs typeface="Microsoft YaHei" charset="0"/>
              </a:defRPr>
            </a:lvl5pPr>
            <a:lvl6pPr marL="2514600" indent="-228600" defTabSz="449263" eaLnBrk="0" fontAlgn="base" hangingPunct="0">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0"/>
                <a:cs typeface="Microsoft YaHei" charset="0"/>
              </a:defRPr>
            </a:lvl6pPr>
            <a:lvl7pPr marL="2971800" indent="-228600" defTabSz="449263" eaLnBrk="0" fontAlgn="base" hangingPunct="0">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0"/>
                <a:cs typeface="Microsoft YaHei" charset="0"/>
              </a:defRPr>
            </a:lvl7pPr>
            <a:lvl8pPr marL="3429000" indent="-228600" defTabSz="449263" eaLnBrk="0" fontAlgn="base" hangingPunct="0">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0"/>
                <a:cs typeface="Microsoft YaHei" charset="0"/>
              </a:defRPr>
            </a:lvl8pPr>
            <a:lvl9pPr marL="3886200" indent="-228600" defTabSz="449263" eaLnBrk="0" fontAlgn="base" hangingPunct="0">
              <a:spcBef>
                <a:spcPct val="0"/>
              </a:spcBef>
              <a:spcAft>
                <a:spcPct val="0"/>
              </a:spcAft>
              <a:buClr>
                <a:srgbClr val="000000"/>
              </a:buClr>
              <a:buSzPct val="100000"/>
              <a:buFont typeface="Times New Roman"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charset="0"/>
                <a:ea typeface="Microsoft YaHei" charset="0"/>
                <a:cs typeface="Microsoft YaHei" charset="0"/>
              </a:defRPr>
            </a:lvl9pPr>
          </a:lstStyle>
          <a:p>
            <a:pPr defTabSz="449263" eaLnBrk="1" hangingPunct="1">
              <a:spcBef>
                <a:spcPts val="800"/>
              </a:spcBef>
              <a:buSzPct val="100000"/>
              <a:defRPr/>
            </a:pPr>
            <a:endParaRPr lang="pl-PL" sz="3200" dirty="0" smtClean="0">
              <a:solidFill>
                <a:srgbClr val="000000"/>
              </a:solidFill>
              <a:latin typeface="Calibri" charset="0"/>
            </a:endParaRPr>
          </a:p>
          <a:p>
            <a:pPr defTabSz="449263" eaLnBrk="1" hangingPunct="1">
              <a:spcBef>
                <a:spcPts val="800"/>
              </a:spcBef>
              <a:buSzPct val="100000"/>
              <a:defRPr/>
            </a:pPr>
            <a:endParaRPr lang="pl-PL" sz="3200" dirty="0" smtClean="0">
              <a:solidFill>
                <a:srgbClr val="000000"/>
              </a:solidFill>
              <a:latin typeface="Calibri" charset="0"/>
            </a:endParaRPr>
          </a:p>
          <a:p>
            <a:pPr algn="ctr" defTabSz="449263" eaLnBrk="1" hangingPunct="1">
              <a:spcBef>
                <a:spcPts val="1000"/>
              </a:spcBef>
              <a:buSzPct val="100000"/>
              <a:defRPr/>
            </a:pPr>
            <a:r>
              <a:rPr lang="en-US" sz="4000" b="1" dirty="0" smtClean="0">
                <a:solidFill>
                  <a:srgbClr val="008000"/>
                </a:solidFill>
                <a:latin typeface="Calibri" charset="0"/>
              </a:rPr>
              <a:t>Thank you for your attention!</a:t>
            </a:r>
          </a:p>
          <a:p>
            <a:pPr algn="ctr" defTabSz="449263" eaLnBrk="1" hangingPunct="1">
              <a:spcBef>
                <a:spcPts val="1000"/>
              </a:spcBef>
              <a:buSzPct val="100000"/>
              <a:defRPr/>
            </a:pPr>
            <a:endParaRPr lang="en-US" sz="4000" b="1" dirty="0">
              <a:solidFill>
                <a:srgbClr val="008000"/>
              </a:solidFill>
              <a:latin typeface="Calibri" charset="0"/>
            </a:endParaRPr>
          </a:p>
          <a:p>
            <a:pPr algn="ctr" defTabSz="449263" eaLnBrk="1" hangingPunct="1">
              <a:spcBef>
                <a:spcPts val="1000"/>
              </a:spcBef>
              <a:buSzPct val="100000"/>
              <a:defRPr/>
            </a:pPr>
            <a:r>
              <a:rPr lang="en-US" sz="4000" b="1" dirty="0" smtClean="0">
                <a:solidFill>
                  <a:srgbClr val="008000"/>
                </a:solidFill>
                <a:latin typeface="Calibri" charset="0"/>
              </a:rPr>
              <a:t>Any questions?</a:t>
            </a:r>
            <a:endParaRPr lang="pl-PL" sz="4000" b="1" dirty="0" smtClean="0">
              <a:solidFill>
                <a:srgbClr val="008000"/>
              </a:solidFill>
              <a:latin typeface="Calibri" charset="0"/>
            </a:endParaRPr>
          </a:p>
        </p:txBody>
      </p:sp>
      <p:pic>
        <p:nvPicPr>
          <p:cNvPr id="37891"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372225" y="6092825"/>
            <a:ext cx="2451100" cy="266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spTree>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Box 1"/>
          <p:cNvSpPr txBox="1">
            <a:spLocks noChangeArrowheads="1"/>
          </p:cNvSpPr>
          <p:nvPr/>
        </p:nvSpPr>
        <p:spPr bwMode="auto">
          <a:xfrm>
            <a:off x="4379913" y="4010025"/>
            <a:ext cx="184150" cy="862013"/>
          </a:xfrm>
          <a:prstGeom prst="rect">
            <a:avLst/>
          </a:prstGeom>
          <a:noFill/>
          <a:ln w="9525">
            <a:noFill/>
            <a:miter lim="800000"/>
            <a:headEnd/>
            <a:tailEnd/>
          </a:ln>
        </p:spPr>
        <p:txBody>
          <a:bodyPr wrap="none">
            <a:spAutoFit/>
          </a:bodyPr>
          <a:lstStyle/>
          <a:p>
            <a:pPr algn="ctr">
              <a:defRPr/>
            </a:pPr>
            <a:endParaRPr lang="en-US" sz="2500" dirty="0">
              <a:solidFill>
                <a:schemeClr val="bg1">
                  <a:lumMod val="50000"/>
                </a:schemeClr>
              </a:solidFill>
              <a:latin typeface="Franklin Gothic Demi" pitchFamily="34" charset="0"/>
              <a:ea typeface="ＭＳ Ｐゴシック" charset="-128"/>
              <a:cs typeface="+mn-cs"/>
            </a:endParaRPr>
          </a:p>
          <a:p>
            <a:pPr algn="ctr">
              <a:defRPr/>
            </a:pPr>
            <a:endParaRPr lang="en-US" sz="2500" dirty="0">
              <a:solidFill>
                <a:schemeClr val="bg1">
                  <a:lumMod val="50000"/>
                </a:schemeClr>
              </a:solidFill>
              <a:latin typeface="Franklin Gothic Demi" pitchFamily="34" charset="0"/>
              <a:ea typeface="ＭＳ Ｐゴシック" charset="-128"/>
              <a:cs typeface="+mn-cs"/>
            </a:endParaRPr>
          </a:p>
        </p:txBody>
      </p:sp>
      <p:sp>
        <p:nvSpPr>
          <p:cNvPr id="3" name="TextBox 2"/>
          <p:cNvSpPr txBox="1"/>
          <p:nvPr/>
        </p:nvSpPr>
        <p:spPr>
          <a:xfrm>
            <a:off x="1143000" y="0"/>
            <a:ext cx="2533341" cy="646331"/>
          </a:xfrm>
          <a:prstGeom prst="rect">
            <a:avLst/>
          </a:prstGeom>
          <a:noFill/>
        </p:spPr>
        <p:txBody>
          <a:bodyPr wrap="none" rtlCol="0">
            <a:spAutoFit/>
          </a:bodyPr>
          <a:lstStyle/>
          <a:p>
            <a:r>
              <a:rPr lang="en-US" sz="3600" b="1" dirty="0" smtClean="0">
                <a:solidFill>
                  <a:srgbClr val="308298"/>
                </a:solidFill>
                <a:latin typeface="Arial Narrow" pitchFamily="34" charset="0"/>
              </a:rPr>
              <a:t>Wrapping Up</a:t>
            </a:r>
            <a:endParaRPr lang="en-US" sz="3600" dirty="0"/>
          </a:p>
        </p:txBody>
      </p:sp>
      <p:sp>
        <p:nvSpPr>
          <p:cNvPr id="12" name="TextBox 11"/>
          <p:cNvSpPr txBox="1"/>
          <p:nvPr/>
        </p:nvSpPr>
        <p:spPr>
          <a:xfrm>
            <a:off x="2133600" y="3048000"/>
            <a:ext cx="4076456" cy="707886"/>
          </a:xfrm>
          <a:prstGeom prst="rect">
            <a:avLst/>
          </a:prstGeom>
          <a:noFill/>
        </p:spPr>
        <p:txBody>
          <a:bodyPr wrap="none" rtlCol="0">
            <a:spAutoFit/>
          </a:bodyPr>
          <a:lstStyle/>
          <a:p>
            <a:r>
              <a:rPr lang="en-US" sz="2000" b="1" dirty="0" smtClean="0"/>
              <a:t>Robert J.S. Ross, </a:t>
            </a:r>
            <a:r>
              <a:rPr lang="en-US" sz="2000" dirty="0" smtClean="0"/>
              <a:t>Vice President</a:t>
            </a:r>
          </a:p>
          <a:p>
            <a:r>
              <a:rPr lang="en-US" sz="2000" dirty="0" err="1" smtClean="0"/>
              <a:t>Sweatfree</a:t>
            </a:r>
            <a:r>
              <a:rPr lang="en-US" sz="2000" dirty="0" smtClean="0"/>
              <a:t> Purchasing Consortium</a:t>
            </a:r>
            <a:endParaRPr lang="en-US" sz="2000" dirty="0"/>
          </a:p>
        </p:txBody>
      </p:sp>
      <p:sp>
        <p:nvSpPr>
          <p:cNvPr id="6" name="TextBox 5"/>
          <p:cNvSpPr txBox="1"/>
          <p:nvPr/>
        </p:nvSpPr>
        <p:spPr>
          <a:xfrm>
            <a:off x="2743200" y="5232737"/>
            <a:ext cx="3252212" cy="1015663"/>
          </a:xfrm>
          <a:prstGeom prst="rect">
            <a:avLst/>
          </a:prstGeom>
          <a:noFill/>
        </p:spPr>
        <p:txBody>
          <a:bodyPr wrap="none" rtlCol="0">
            <a:spAutoFit/>
          </a:bodyPr>
          <a:lstStyle/>
          <a:p>
            <a:pPr algn="ctr"/>
            <a:r>
              <a:rPr lang="en-US" sz="2000" b="1" dirty="0" err="1" smtClean="0"/>
              <a:t>www.buysweafree.org</a:t>
            </a:r>
            <a:endParaRPr lang="en-US" sz="2000" b="1" dirty="0" smtClean="0"/>
          </a:p>
          <a:p>
            <a:pPr algn="ctr"/>
            <a:r>
              <a:rPr lang="en-US" sz="2000" dirty="0" err="1" smtClean="0"/>
              <a:t>contact@buysweatfree.org</a:t>
            </a:r>
            <a:endParaRPr lang="en-US" sz="2000" dirty="0" smtClean="0"/>
          </a:p>
          <a:p>
            <a:pPr algn="ctr"/>
            <a:r>
              <a:rPr lang="en-US" sz="2000" dirty="0" smtClean="0"/>
              <a:t>240-221-1121</a:t>
            </a:r>
            <a:endParaRPr lang="en-US" sz="2000" dirty="0"/>
          </a:p>
        </p:txBody>
      </p:sp>
      <p:sp>
        <p:nvSpPr>
          <p:cNvPr id="7" name="Title 1"/>
          <p:cNvSpPr txBox="1">
            <a:spLocks/>
          </p:cNvSpPr>
          <p:nvPr/>
        </p:nvSpPr>
        <p:spPr bwMode="auto">
          <a:xfrm>
            <a:off x="1676400" y="1447800"/>
            <a:ext cx="5867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800" b="1" dirty="0" smtClean="0">
                <a:solidFill>
                  <a:schemeClr val="bg1">
                    <a:lumMod val="50000"/>
                  </a:schemeClr>
                </a:solidFill>
                <a:latin typeface="Arial Narrow" pitchFamily="34" charset="0"/>
                <a:cs typeface="Franklin Gothic Medium"/>
              </a:rPr>
              <a:t>Wrapping Up: Mission and Benefits</a:t>
            </a:r>
            <a:endParaRPr lang="en-US" sz="2000" dirty="0"/>
          </a:p>
        </p:txBody>
      </p:sp>
    </p:spTree>
    <p:extLst>
      <p:ext uri="{BB962C8B-B14F-4D97-AF65-F5344CB8AC3E}">
        <p14:creationId xmlns:p14="http://schemas.microsoft.com/office/powerpoint/2010/main" val="734224051"/>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34419" y="152400"/>
            <a:ext cx="3178399" cy="523220"/>
          </a:xfrm>
          <a:prstGeom prst="rect">
            <a:avLst/>
          </a:prstGeom>
          <a:noFill/>
        </p:spPr>
        <p:txBody>
          <a:bodyPr wrap="none" rtlCol="0">
            <a:spAutoFit/>
          </a:bodyPr>
          <a:lstStyle/>
          <a:p>
            <a:pPr algn="ctr">
              <a:defRPr/>
            </a:pPr>
            <a:r>
              <a:rPr lang="en-US" sz="2800" b="1" dirty="0" smtClean="0">
                <a:solidFill>
                  <a:srgbClr val="308298"/>
                </a:solidFill>
                <a:latin typeface="Arial Narrow" pitchFamily="34" charset="0"/>
                <a:cs typeface="Franklin Gothic Medium"/>
              </a:rPr>
              <a:t>Cooperative Contract</a:t>
            </a:r>
            <a:endParaRPr lang="en-US" sz="2800" b="1" dirty="0">
              <a:solidFill>
                <a:srgbClr val="308298"/>
              </a:solidFill>
              <a:latin typeface="Arial Narrow" pitchFamily="34" charset="0"/>
              <a:cs typeface="Franklin Gothic Medium"/>
            </a:endParaRPr>
          </a:p>
        </p:txBody>
      </p:sp>
      <p:sp>
        <p:nvSpPr>
          <p:cNvPr id="7" name="TextBox 6"/>
          <p:cNvSpPr txBox="1">
            <a:spLocks noChangeArrowheads="1"/>
          </p:cNvSpPr>
          <p:nvPr/>
        </p:nvSpPr>
        <p:spPr bwMode="auto">
          <a:xfrm>
            <a:off x="3048000" y="838200"/>
            <a:ext cx="4760913" cy="461665"/>
          </a:xfrm>
          <a:prstGeom prst="rect">
            <a:avLst/>
          </a:prstGeom>
          <a:noFill/>
          <a:ln w="9525">
            <a:noFill/>
            <a:miter lim="800000"/>
            <a:headEnd/>
            <a:tailEnd/>
          </a:ln>
        </p:spPr>
        <p:txBody>
          <a:bodyPr wrap="square">
            <a:spAutoFit/>
          </a:bodyPr>
          <a:lstStyle/>
          <a:p>
            <a:pPr algn="ctr">
              <a:buFont typeface="Arial" charset="0"/>
              <a:buNone/>
            </a:pPr>
            <a:r>
              <a:rPr lang="en-US" sz="2400" b="1" dirty="0" smtClean="0">
                <a:solidFill>
                  <a:srgbClr val="308298"/>
                </a:solidFill>
                <a:latin typeface="Arial Narrow" pitchFamily="34" charset="0"/>
              </a:rPr>
              <a:t>RFP Timeline</a:t>
            </a:r>
            <a:endParaRPr lang="en-US" b="1" dirty="0">
              <a:latin typeface="Arial Narrow"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332884438"/>
              </p:ext>
            </p:extLst>
          </p:nvPr>
        </p:nvGraphicFramePr>
        <p:xfrm>
          <a:off x="2209800" y="1447800"/>
          <a:ext cx="6248400" cy="4476136"/>
        </p:xfrm>
        <a:graphic>
          <a:graphicData uri="http://schemas.openxmlformats.org/drawingml/2006/table">
            <a:tbl>
              <a:tblPr/>
              <a:tblGrid>
                <a:gridCol w="1478432"/>
                <a:gridCol w="4769968"/>
              </a:tblGrid>
              <a:tr h="401733">
                <a:tc>
                  <a:txBody>
                    <a:bodyPr/>
                    <a:lstStyle/>
                    <a:p>
                      <a:pPr marL="0" marR="182880" algn="l">
                        <a:spcBef>
                          <a:spcPts val="100"/>
                        </a:spcBef>
                        <a:spcAft>
                          <a:spcPts val="100"/>
                        </a:spcAft>
                        <a:tabLst>
                          <a:tab pos="549910" algn="l"/>
                        </a:tabLst>
                      </a:pPr>
                      <a:r>
                        <a:rPr lang="en-US" sz="1400" b="1" dirty="0">
                          <a:latin typeface="Arial Narrow"/>
                          <a:ea typeface="Times New Roman"/>
                          <a:cs typeface="Calibri"/>
                        </a:rPr>
                        <a:t>Date / 2014</a:t>
                      </a:r>
                      <a:endParaRPr lang="en-US" sz="1400" dirty="0">
                        <a:latin typeface="Verdana"/>
                        <a:ea typeface="Times New Roman"/>
                        <a:cs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AEEF3"/>
                    </a:solidFill>
                  </a:tcPr>
                </a:tc>
                <a:tc>
                  <a:txBody>
                    <a:bodyPr/>
                    <a:lstStyle/>
                    <a:p>
                      <a:pPr marL="0" marR="0">
                        <a:spcBef>
                          <a:spcPts val="100"/>
                        </a:spcBef>
                        <a:spcAft>
                          <a:spcPts val="100"/>
                        </a:spcAft>
                      </a:pPr>
                      <a:r>
                        <a:rPr lang="en-US" sz="1400" b="1">
                          <a:latin typeface="Arial Narrow"/>
                          <a:ea typeface="Times New Roman"/>
                          <a:cs typeface="Calibri"/>
                        </a:rPr>
                        <a:t>RFP Activity</a:t>
                      </a:r>
                      <a:endParaRPr lang="en-US" sz="1400">
                        <a:latin typeface="Times New Roman"/>
                        <a:ea typeface="Times New Roman"/>
                        <a:cs typeface="Calibri"/>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DAEEF3"/>
                    </a:solidFill>
                  </a:tcPr>
                </a:tc>
              </a:tr>
              <a:tr h="379432">
                <a:tc>
                  <a:txBody>
                    <a:bodyPr/>
                    <a:lstStyle/>
                    <a:p>
                      <a:pPr marL="0" marR="0">
                        <a:lnSpc>
                          <a:spcPct val="115000"/>
                        </a:lnSpc>
                        <a:spcBef>
                          <a:spcPts val="0"/>
                        </a:spcBef>
                        <a:spcAft>
                          <a:spcPts val="0"/>
                        </a:spcAft>
                      </a:pPr>
                      <a:r>
                        <a:rPr lang="en-US" sz="1400" b="1" dirty="0">
                          <a:latin typeface="Arial Narrow" pitchFamily="34" charset="0"/>
                          <a:ea typeface="Times New Roman"/>
                          <a:cs typeface="Calibri"/>
                        </a:rPr>
                        <a:t>May 1</a:t>
                      </a:r>
                      <a:endParaRPr lang="en-US" sz="1400" b="1" dirty="0">
                        <a:latin typeface="Arial Narrow" pitchFamily="34" charset="0"/>
                        <a:ea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a:latin typeface="Arial Narrow" pitchFamily="34" charset="0"/>
                          <a:ea typeface="Times New Roman"/>
                          <a:cs typeface="Calibri"/>
                        </a:rPr>
                        <a:t>Release of RFP</a:t>
                      </a:r>
                      <a:endParaRPr lang="en-US" sz="1400" b="1">
                        <a:latin typeface="Arial Narrow" pitchFamily="34" charset="0"/>
                        <a:ea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390582">
                <a:tc>
                  <a:txBody>
                    <a:bodyPr/>
                    <a:lstStyle/>
                    <a:p>
                      <a:pPr marL="0" marR="0">
                        <a:lnSpc>
                          <a:spcPct val="115000"/>
                        </a:lnSpc>
                        <a:spcBef>
                          <a:spcPts val="0"/>
                        </a:spcBef>
                        <a:spcAft>
                          <a:spcPts val="0"/>
                        </a:spcAft>
                      </a:pPr>
                      <a:r>
                        <a:rPr lang="en-US" sz="1400" b="1" dirty="0">
                          <a:latin typeface="Arial Narrow" pitchFamily="34" charset="0"/>
                          <a:ea typeface="Times New Roman"/>
                          <a:cs typeface="Calibri"/>
                        </a:rPr>
                        <a:t>May 23</a:t>
                      </a:r>
                      <a:endParaRPr lang="en-US" sz="1400" b="1" dirty="0">
                        <a:latin typeface="Arial Narrow" pitchFamily="34" charset="0"/>
                        <a:ea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a:latin typeface="Arial Narrow" pitchFamily="34" charset="0"/>
                          <a:ea typeface="Times New Roman"/>
                          <a:cs typeface="Calibri"/>
                        </a:rPr>
                        <a:t>Written questions are due</a:t>
                      </a:r>
                      <a:endParaRPr lang="en-US" sz="1400" b="1">
                        <a:latin typeface="Arial Narrow" pitchFamily="34" charset="0"/>
                        <a:ea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503070">
                <a:tc>
                  <a:txBody>
                    <a:bodyPr/>
                    <a:lstStyle/>
                    <a:p>
                      <a:pPr marL="0" marR="0">
                        <a:lnSpc>
                          <a:spcPct val="115000"/>
                        </a:lnSpc>
                        <a:spcBef>
                          <a:spcPts val="0"/>
                        </a:spcBef>
                        <a:spcAft>
                          <a:spcPts val="0"/>
                        </a:spcAft>
                      </a:pPr>
                      <a:r>
                        <a:rPr lang="en-US" sz="1400" b="1" dirty="0">
                          <a:latin typeface="Arial Narrow" pitchFamily="34" charset="0"/>
                          <a:ea typeface="Times New Roman"/>
                          <a:cs typeface="Calibri"/>
                        </a:rPr>
                        <a:t>May 30</a:t>
                      </a:r>
                      <a:endParaRPr lang="en-US" sz="1400" b="1" dirty="0">
                        <a:latin typeface="Arial Narrow" pitchFamily="34" charset="0"/>
                        <a:ea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a:solidFill>
                            <a:srgbClr val="000000"/>
                          </a:solidFill>
                          <a:latin typeface="Arial Narrow" pitchFamily="34" charset="0"/>
                          <a:ea typeface="Times New Roman"/>
                          <a:cs typeface="Calibri"/>
                        </a:rPr>
                        <a:t>Supplements, Revisions and/or Responses to Written Questions  will be posted on DemandStar and Vendornet web sites</a:t>
                      </a:r>
                      <a:endParaRPr lang="en-US" sz="1400" b="1">
                        <a:latin typeface="Arial Narrow" pitchFamily="34" charset="0"/>
                        <a:ea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503070">
                <a:tc>
                  <a:txBody>
                    <a:bodyPr/>
                    <a:lstStyle/>
                    <a:p>
                      <a:pPr marL="0" marR="0">
                        <a:lnSpc>
                          <a:spcPct val="115000"/>
                        </a:lnSpc>
                        <a:spcBef>
                          <a:spcPts val="0"/>
                        </a:spcBef>
                        <a:spcAft>
                          <a:spcPts val="0"/>
                        </a:spcAft>
                      </a:pPr>
                      <a:r>
                        <a:rPr lang="en-US" sz="1400" b="1" dirty="0">
                          <a:solidFill>
                            <a:schemeClr val="accent6">
                              <a:lumMod val="75000"/>
                            </a:schemeClr>
                          </a:solidFill>
                          <a:latin typeface="Arial Narrow" pitchFamily="34" charset="0"/>
                          <a:ea typeface="Times New Roman"/>
                          <a:cs typeface="Calibri"/>
                        </a:rPr>
                        <a:t>June 13</a:t>
                      </a:r>
                      <a:endParaRPr lang="en-US" sz="1400" b="1" dirty="0">
                        <a:solidFill>
                          <a:schemeClr val="accent6">
                            <a:lumMod val="75000"/>
                          </a:schemeClr>
                        </a:solidFill>
                        <a:latin typeface="Arial Narrow" pitchFamily="34" charset="0"/>
                        <a:ea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chemeClr val="accent6">
                              <a:lumMod val="75000"/>
                            </a:schemeClr>
                          </a:solidFill>
                          <a:latin typeface="Arial Narrow" pitchFamily="34" charset="0"/>
                          <a:ea typeface="Calibri"/>
                          <a:cs typeface="Calibri"/>
                        </a:rPr>
                        <a:t>DEADLINE for Submission of </a:t>
                      </a:r>
                      <a:r>
                        <a:rPr lang="en-US" sz="1400" b="1" dirty="0" smtClean="0">
                          <a:solidFill>
                            <a:schemeClr val="accent6">
                              <a:lumMod val="75000"/>
                            </a:schemeClr>
                          </a:solidFill>
                          <a:latin typeface="Arial Narrow" pitchFamily="34" charset="0"/>
                          <a:ea typeface="Calibri"/>
                          <a:cs typeface="Calibri"/>
                        </a:rPr>
                        <a:t>Bidder </a:t>
                      </a:r>
                      <a:r>
                        <a:rPr lang="en-US" sz="1400" b="1" dirty="0">
                          <a:solidFill>
                            <a:schemeClr val="accent6">
                              <a:lumMod val="75000"/>
                            </a:schemeClr>
                          </a:solidFill>
                          <a:latin typeface="Arial Narrow" pitchFamily="34" charset="0"/>
                          <a:ea typeface="Calibri"/>
                          <a:cs typeface="Calibri"/>
                        </a:rPr>
                        <a:t>Disclosure Statements </a:t>
                      </a:r>
                      <a:endParaRPr lang="en-US" sz="1400" b="1" dirty="0" smtClean="0">
                        <a:solidFill>
                          <a:schemeClr val="accent6">
                            <a:lumMod val="75000"/>
                          </a:schemeClr>
                        </a:solidFill>
                        <a:latin typeface="Arial Narrow" pitchFamily="34" charset="0"/>
                        <a:ea typeface="Calibri"/>
                        <a:cs typeface="Calibri"/>
                      </a:endParaRPr>
                    </a:p>
                    <a:p>
                      <a:pPr marL="0" marR="0">
                        <a:lnSpc>
                          <a:spcPct val="115000"/>
                        </a:lnSpc>
                        <a:spcBef>
                          <a:spcPts val="0"/>
                        </a:spcBef>
                        <a:spcAft>
                          <a:spcPts val="0"/>
                        </a:spcAft>
                      </a:pPr>
                      <a:r>
                        <a:rPr lang="en-US" sz="1400" b="1" dirty="0" smtClean="0">
                          <a:solidFill>
                            <a:schemeClr val="accent6">
                              <a:lumMod val="75000"/>
                            </a:schemeClr>
                          </a:solidFill>
                          <a:latin typeface="Arial Narrow" pitchFamily="34" charset="0"/>
                          <a:ea typeface="Calibri"/>
                          <a:cs typeface="Calibri"/>
                        </a:rPr>
                        <a:t>and  Uniform </a:t>
                      </a:r>
                      <a:r>
                        <a:rPr lang="en-US" sz="1400" b="1" dirty="0">
                          <a:solidFill>
                            <a:schemeClr val="accent6">
                              <a:lumMod val="75000"/>
                            </a:schemeClr>
                          </a:solidFill>
                          <a:latin typeface="Arial Narrow" pitchFamily="34" charset="0"/>
                          <a:ea typeface="Calibri"/>
                          <a:cs typeface="Calibri"/>
                        </a:rPr>
                        <a:t>Samples</a:t>
                      </a:r>
                      <a:endParaRPr lang="en-US" sz="1400" b="1" dirty="0">
                        <a:solidFill>
                          <a:schemeClr val="accent6">
                            <a:lumMod val="75000"/>
                          </a:schemeClr>
                        </a:solidFill>
                        <a:latin typeface="Arial Narrow" pitchFamily="34" charset="0"/>
                        <a:ea typeface="Calibri"/>
                        <a:cs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503070">
                <a:tc>
                  <a:txBody>
                    <a:bodyPr/>
                    <a:lstStyle/>
                    <a:p>
                      <a:pPr marL="0" marR="0">
                        <a:lnSpc>
                          <a:spcPct val="115000"/>
                        </a:lnSpc>
                        <a:spcBef>
                          <a:spcPts val="0"/>
                        </a:spcBef>
                        <a:spcAft>
                          <a:spcPts val="0"/>
                        </a:spcAft>
                      </a:pPr>
                      <a:r>
                        <a:rPr lang="en-US" sz="1400" b="1" dirty="0">
                          <a:latin typeface="Arial Narrow" pitchFamily="34" charset="0"/>
                          <a:ea typeface="Times New Roman"/>
                          <a:cs typeface="Calibri"/>
                        </a:rPr>
                        <a:t>July 31</a:t>
                      </a:r>
                      <a:endParaRPr lang="en-US" sz="1400" b="1" dirty="0">
                        <a:latin typeface="Arial Narrow" pitchFamily="34" charset="0"/>
                        <a:ea typeface="Times New Roman"/>
                      </a:endParaRPr>
                    </a:p>
                  </a:txBody>
                  <a:tcPr marL="68580" marR="68580" marT="0" marB="0">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a:solidFill>
                            <a:srgbClr val="000000"/>
                          </a:solidFill>
                          <a:latin typeface="Arial Narrow" pitchFamily="34" charset="0"/>
                          <a:ea typeface="Calibri"/>
                          <a:cs typeface="Calibri"/>
                        </a:rPr>
                        <a:t>Notification to  Vendors of Compliance with  Minimum Qualification Threshold and Approved Uniform Samples</a:t>
                      </a:r>
                      <a:endParaRPr lang="en-US" sz="1400" b="1">
                        <a:latin typeface="Arial Narrow" pitchFamily="34" charset="0"/>
                        <a:ea typeface="Calibri"/>
                        <a:cs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410331">
                <a:tc>
                  <a:txBody>
                    <a:bodyPr/>
                    <a:lstStyle/>
                    <a:p>
                      <a:pPr marL="0" marR="0">
                        <a:lnSpc>
                          <a:spcPct val="115000"/>
                        </a:lnSpc>
                        <a:spcBef>
                          <a:spcPts val="0"/>
                        </a:spcBef>
                        <a:spcAft>
                          <a:spcPts val="0"/>
                        </a:spcAft>
                      </a:pPr>
                      <a:r>
                        <a:rPr lang="en-US" sz="1400" b="1" dirty="0">
                          <a:latin typeface="Arial Narrow" pitchFamily="34" charset="0"/>
                          <a:ea typeface="Times New Roman"/>
                          <a:cs typeface="Calibri"/>
                        </a:rPr>
                        <a:t>August 22</a:t>
                      </a:r>
                      <a:endParaRPr lang="en-US" sz="1400" b="1" dirty="0">
                        <a:latin typeface="Arial Narrow" pitchFamily="34" charset="0"/>
                        <a:ea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solidFill>
                            <a:srgbClr val="000000"/>
                          </a:solidFill>
                          <a:latin typeface="Arial Narrow" pitchFamily="34" charset="0"/>
                          <a:ea typeface="Times New Roman"/>
                          <a:cs typeface="Calibri"/>
                        </a:rPr>
                        <a:t>DEADLINE for Submission of Technical and Cost Proposals </a:t>
                      </a:r>
                      <a:endParaRPr lang="en-US" sz="1400" b="1" dirty="0">
                        <a:latin typeface="Arial Narrow" pitchFamily="34" charset="0"/>
                        <a:ea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413912">
                <a:tc>
                  <a:txBody>
                    <a:bodyPr/>
                    <a:lstStyle/>
                    <a:p>
                      <a:pPr marL="0" marR="0">
                        <a:lnSpc>
                          <a:spcPct val="115000"/>
                        </a:lnSpc>
                        <a:spcBef>
                          <a:spcPts val="0"/>
                        </a:spcBef>
                        <a:spcAft>
                          <a:spcPts val="0"/>
                        </a:spcAft>
                      </a:pPr>
                      <a:r>
                        <a:rPr lang="en-US" sz="1400" b="1" dirty="0">
                          <a:latin typeface="Arial Narrow" pitchFamily="34" charset="0"/>
                          <a:ea typeface="Times New Roman"/>
                          <a:cs typeface="Calibri"/>
                        </a:rPr>
                        <a:t>September 28 – October 4</a:t>
                      </a:r>
                      <a:endParaRPr lang="en-US" sz="1400" b="1" dirty="0">
                        <a:latin typeface="Arial Narrow" pitchFamily="34" charset="0"/>
                        <a:ea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latin typeface="Arial Narrow" pitchFamily="34" charset="0"/>
                          <a:ea typeface="Times New Roman"/>
                          <a:cs typeface="Calibri"/>
                        </a:rPr>
                        <a:t>Vendor </a:t>
                      </a:r>
                      <a:r>
                        <a:rPr lang="en-US" sz="1400" b="1" dirty="0" smtClean="0">
                          <a:latin typeface="Arial Narrow" pitchFamily="34" charset="0"/>
                          <a:ea typeface="Times New Roman"/>
                          <a:cs typeface="Calibri"/>
                        </a:rPr>
                        <a:t>Interviews/presentations, </a:t>
                      </a:r>
                      <a:r>
                        <a:rPr lang="en-US" sz="1400" b="1" dirty="0">
                          <a:latin typeface="Arial Narrow" pitchFamily="34" charset="0"/>
                          <a:ea typeface="Times New Roman"/>
                          <a:cs typeface="Calibri"/>
                        </a:rPr>
                        <a:t>if applicable</a:t>
                      </a:r>
                      <a:endParaRPr lang="en-US" sz="1400" b="1" dirty="0">
                        <a:latin typeface="Arial Narrow" pitchFamily="34" charset="0"/>
                        <a:ea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545281">
                <a:tc>
                  <a:txBody>
                    <a:bodyPr/>
                    <a:lstStyle/>
                    <a:p>
                      <a:pPr marL="0" marR="0">
                        <a:lnSpc>
                          <a:spcPct val="115000"/>
                        </a:lnSpc>
                        <a:spcBef>
                          <a:spcPts val="0"/>
                        </a:spcBef>
                        <a:spcAft>
                          <a:spcPts val="0"/>
                        </a:spcAft>
                      </a:pPr>
                      <a:r>
                        <a:rPr lang="en-US" sz="1400" b="1" dirty="0">
                          <a:latin typeface="Arial Narrow" pitchFamily="34" charset="0"/>
                          <a:ea typeface="Times New Roman"/>
                          <a:cs typeface="Calibri"/>
                        </a:rPr>
                        <a:t>November - </a:t>
                      </a:r>
                      <a:endParaRPr lang="en-US" sz="1400" b="1" dirty="0">
                        <a:latin typeface="Arial Narrow" pitchFamily="34" charset="0"/>
                        <a:ea typeface="Times New Roman"/>
                      </a:endParaRPr>
                    </a:p>
                    <a:p>
                      <a:pPr marL="0" marR="0">
                        <a:lnSpc>
                          <a:spcPct val="115000"/>
                        </a:lnSpc>
                        <a:spcBef>
                          <a:spcPts val="0"/>
                        </a:spcBef>
                        <a:spcAft>
                          <a:spcPts val="0"/>
                        </a:spcAft>
                      </a:pPr>
                      <a:r>
                        <a:rPr lang="en-US" sz="1400" b="1" dirty="0">
                          <a:latin typeface="Arial Narrow" pitchFamily="34" charset="0"/>
                          <a:ea typeface="Times New Roman"/>
                          <a:cs typeface="Calibri"/>
                        </a:rPr>
                        <a:t>December</a:t>
                      </a:r>
                      <a:endParaRPr lang="en-US" sz="1400" b="1" dirty="0">
                        <a:latin typeface="Arial Narrow" pitchFamily="34" charset="0"/>
                        <a:ea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latin typeface="Arial Narrow" pitchFamily="34" charset="0"/>
                          <a:ea typeface="Times New Roman"/>
                          <a:cs typeface="Calibri"/>
                        </a:rPr>
                        <a:t>Contract Negotiations</a:t>
                      </a:r>
                      <a:endParaRPr lang="en-US" sz="1400" b="1" dirty="0">
                        <a:latin typeface="Arial Narrow" pitchFamily="34" charset="0"/>
                        <a:ea typeface="Times New Roman"/>
                      </a:endParaRPr>
                    </a:p>
                    <a:p>
                      <a:pPr marL="0" marR="0">
                        <a:lnSpc>
                          <a:spcPct val="115000"/>
                        </a:lnSpc>
                        <a:spcBef>
                          <a:spcPts val="0"/>
                        </a:spcBef>
                        <a:spcAft>
                          <a:spcPts val="0"/>
                        </a:spcAft>
                      </a:pPr>
                      <a:r>
                        <a:rPr lang="en-US" sz="1400" b="1" dirty="0">
                          <a:latin typeface="Arial Narrow" pitchFamily="34" charset="0"/>
                          <a:ea typeface="Times New Roman"/>
                          <a:cs typeface="Calibri"/>
                        </a:rPr>
                        <a:t>Approval, Award and Contract Signing</a:t>
                      </a:r>
                      <a:endParaRPr lang="en-US" sz="1400" b="1" dirty="0">
                        <a:latin typeface="Arial Narrow" pitchFamily="34" charset="0"/>
                        <a:ea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r h="348839">
                <a:tc>
                  <a:txBody>
                    <a:bodyPr/>
                    <a:lstStyle/>
                    <a:p>
                      <a:pPr marL="0" marR="0">
                        <a:lnSpc>
                          <a:spcPct val="115000"/>
                        </a:lnSpc>
                        <a:spcBef>
                          <a:spcPts val="0"/>
                        </a:spcBef>
                        <a:spcAft>
                          <a:spcPts val="0"/>
                        </a:spcAft>
                      </a:pPr>
                      <a:r>
                        <a:rPr lang="en-US" sz="1400" b="1">
                          <a:latin typeface="Arial Narrow" pitchFamily="34" charset="0"/>
                          <a:ea typeface="Times New Roman"/>
                          <a:cs typeface="Calibri"/>
                        </a:rPr>
                        <a:t>January 1, 2015</a:t>
                      </a:r>
                      <a:endParaRPr lang="en-US" sz="1400" b="1">
                        <a:latin typeface="Arial Narrow" pitchFamily="34" charset="0"/>
                        <a:ea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latin typeface="Arial Narrow" pitchFamily="34" charset="0"/>
                          <a:ea typeface="Times New Roman"/>
                          <a:cs typeface="Calibri"/>
                        </a:rPr>
                        <a:t>Anticipated contract approval and start date</a:t>
                      </a:r>
                      <a:endParaRPr lang="en-US" sz="1400" b="1" dirty="0">
                        <a:latin typeface="Arial Narrow" pitchFamily="34" charset="0"/>
                        <a:ea typeface="Times New Roman"/>
                      </a:endParaRPr>
                    </a:p>
                  </a:txBody>
                  <a:tcPr marL="68580" marR="68580" marT="0" marB="0" anchor="ctr">
                    <a:lnL w="12700" cap="flat" cmpd="sng" algn="ctr">
                      <a:solidFill>
                        <a:srgbClr val="7F7F7F"/>
                      </a:solidFill>
                      <a:prstDash val="solid"/>
                      <a:round/>
                      <a:headEnd type="none" w="med" len="med"/>
                      <a:tailEnd type="none" w="med" len="med"/>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tr>
            </a:tbl>
          </a:graphicData>
        </a:graphic>
      </p:graphicFrame>
      <p:pic>
        <p:nvPicPr>
          <p:cNvPr id="9" name="Picture 8" descr="CityLogoC"/>
          <p:cNvPicPr/>
          <p:nvPr/>
        </p:nvPicPr>
        <p:blipFill>
          <a:blip r:embed="rId2" cstate="print"/>
          <a:srcRect/>
          <a:stretch>
            <a:fillRect/>
          </a:stretch>
        </p:blipFill>
        <p:spPr bwMode="auto">
          <a:xfrm>
            <a:off x="0" y="4800600"/>
            <a:ext cx="2057400" cy="2057400"/>
          </a:xfrm>
          <a:prstGeom prst="rect">
            <a:avLst/>
          </a:prstGeom>
          <a:noFill/>
          <a:ln w="9525">
            <a:noFill/>
            <a:miter lim="800000"/>
            <a:headEnd/>
            <a:tailEnd/>
          </a:ln>
        </p:spPr>
      </p:pic>
    </p:spTree>
    <p:extLst>
      <p:ext uri="{BB962C8B-B14F-4D97-AF65-F5344CB8AC3E}">
        <p14:creationId xmlns:p14="http://schemas.microsoft.com/office/powerpoint/2010/main" val="3636065720"/>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3352800"/>
            <a:ext cx="6934200" cy="1676400"/>
          </a:xfrm>
        </p:spPr>
        <p:txBody>
          <a:bodyPr/>
          <a:lstStyle/>
          <a:p>
            <a:pPr marL="0" indent="0">
              <a:buNone/>
            </a:pPr>
            <a:r>
              <a:rPr lang="en-US" sz="2000" dirty="0">
                <a:solidFill>
                  <a:srgbClr val="000000"/>
                </a:solidFill>
                <a:latin typeface="Arial"/>
                <a:cs typeface="Arial"/>
              </a:rPr>
              <a:t>Using the collective resources of public entities to move toward more decent working </a:t>
            </a:r>
            <a:r>
              <a:rPr lang="en-US" sz="2000" dirty="0" smtClean="0">
                <a:solidFill>
                  <a:srgbClr val="000000"/>
                </a:solidFill>
                <a:latin typeface="Arial"/>
                <a:cs typeface="Arial"/>
              </a:rPr>
              <a:t>conditions.  For example, the cooperative contract which uses our combined strength to raise labor standards AND save money for tax payers by buying cooperatively.</a:t>
            </a:r>
          </a:p>
          <a:p>
            <a:pPr marL="0" indent="0">
              <a:buNone/>
            </a:pPr>
            <a:endParaRPr lang="en-US" dirty="0" smtClean="0"/>
          </a:p>
        </p:txBody>
      </p:sp>
      <p:pic>
        <p:nvPicPr>
          <p:cNvPr id="4" name="Picture 3"/>
          <p:cNvPicPr>
            <a:picLocks noChangeAspect="1"/>
          </p:cNvPicPr>
          <p:nvPr/>
        </p:nvPicPr>
        <p:blipFill>
          <a:blip r:embed="rId2"/>
          <a:stretch>
            <a:fillRect/>
          </a:stretch>
        </p:blipFill>
        <p:spPr>
          <a:xfrm>
            <a:off x="478971" y="3505200"/>
            <a:ext cx="798645" cy="1066892"/>
          </a:xfrm>
          <a:prstGeom prst="rect">
            <a:avLst/>
          </a:prstGeom>
        </p:spPr>
      </p:pic>
      <p:sp>
        <p:nvSpPr>
          <p:cNvPr id="5" name="TextBox 4"/>
          <p:cNvSpPr txBox="1"/>
          <p:nvPr/>
        </p:nvSpPr>
        <p:spPr>
          <a:xfrm>
            <a:off x="1143000" y="0"/>
            <a:ext cx="2533341" cy="646331"/>
          </a:xfrm>
          <a:prstGeom prst="rect">
            <a:avLst/>
          </a:prstGeom>
          <a:noFill/>
        </p:spPr>
        <p:txBody>
          <a:bodyPr wrap="none" rtlCol="0">
            <a:spAutoFit/>
          </a:bodyPr>
          <a:lstStyle/>
          <a:p>
            <a:r>
              <a:rPr lang="en-US" sz="3600" b="1" dirty="0" smtClean="0">
                <a:solidFill>
                  <a:srgbClr val="308298"/>
                </a:solidFill>
                <a:latin typeface="Arial Narrow" pitchFamily="34" charset="0"/>
              </a:rPr>
              <a:t>Wrapping Up</a:t>
            </a:r>
            <a:endParaRPr lang="en-US" sz="3600" dirty="0"/>
          </a:p>
        </p:txBody>
      </p:sp>
      <p:sp>
        <p:nvSpPr>
          <p:cNvPr id="6" name="TextBox 5"/>
          <p:cNvSpPr txBox="1"/>
          <p:nvPr/>
        </p:nvSpPr>
        <p:spPr>
          <a:xfrm>
            <a:off x="3341401" y="1600200"/>
            <a:ext cx="2082246" cy="523220"/>
          </a:xfrm>
          <a:prstGeom prst="rect">
            <a:avLst/>
          </a:prstGeom>
          <a:noFill/>
        </p:spPr>
        <p:txBody>
          <a:bodyPr wrap="none">
            <a:spAutoFit/>
          </a:bodyPr>
          <a:lstStyle/>
          <a:p>
            <a:pPr algn="ctr">
              <a:defRPr/>
            </a:pPr>
            <a:r>
              <a:rPr lang="en-US" sz="2800" b="1" dirty="0" smtClean="0">
                <a:solidFill>
                  <a:schemeClr val="bg1">
                    <a:lumMod val="50000"/>
                  </a:schemeClr>
                </a:solidFill>
                <a:latin typeface="Arial Narrow" pitchFamily="34" charset="0"/>
                <a:cs typeface="Franklin Gothic Medium"/>
              </a:rPr>
              <a:t>Collaboration</a:t>
            </a:r>
            <a:endParaRPr lang="en-US" sz="2800" b="1" dirty="0">
              <a:solidFill>
                <a:schemeClr val="bg1">
                  <a:lumMod val="50000"/>
                </a:schemeClr>
              </a:solidFill>
              <a:latin typeface="Arial Narrow" pitchFamily="34" charset="0"/>
              <a:cs typeface="Franklin Gothic Medium"/>
            </a:endParaRPr>
          </a:p>
        </p:txBody>
      </p:sp>
    </p:spTree>
    <p:extLst>
      <p:ext uri="{BB962C8B-B14F-4D97-AF65-F5344CB8AC3E}">
        <p14:creationId xmlns:p14="http://schemas.microsoft.com/office/powerpoint/2010/main" val="770958661"/>
      </p:ext>
    </p:extLst>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43000" y="0"/>
            <a:ext cx="2533341" cy="646331"/>
          </a:xfrm>
          <a:prstGeom prst="rect">
            <a:avLst/>
          </a:prstGeom>
          <a:noFill/>
        </p:spPr>
        <p:txBody>
          <a:bodyPr wrap="none" rtlCol="0">
            <a:spAutoFit/>
          </a:bodyPr>
          <a:lstStyle/>
          <a:p>
            <a:r>
              <a:rPr lang="en-US" sz="3600" b="1" dirty="0" smtClean="0">
                <a:solidFill>
                  <a:srgbClr val="308298"/>
                </a:solidFill>
                <a:latin typeface="Arial Narrow" pitchFamily="34" charset="0"/>
              </a:rPr>
              <a:t>Wrapping Up</a:t>
            </a:r>
            <a:endParaRPr lang="en-US" sz="3600" dirty="0"/>
          </a:p>
        </p:txBody>
      </p:sp>
      <p:sp>
        <p:nvSpPr>
          <p:cNvPr id="9" name="TextBox 8"/>
          <p:cNvSpPr txBox="1"/>
          <p:nvPr/>
        </p:nvSpPr>
        <p:spPr>
          <a:xfrm>
            <a:off x="3545838" y="1600200"/>
            <a:ext cx="1673380" cy="523220"/>
          </a:xfrm>
          <a:prstGeom prst="rect">
            <a:avLst/>
          </a:prstGeom>
          <a:noFill/>
        </p:spPr>
        <p:txBody>
          <a:bodyPr wrap="none">
            <a:spAutoFit/>
          </a:bodyPr>
          <a:lstStyle/>
          <a:p>
            <a:pPr algn="ctr">
              <a:defRPr/>
            </a:pPr>
            <a:r>
              <a:rPr lang="en-US" sz="2800" b="1" dirty="0" smtClean="0">
                <a:solidFill>
                  <a:schemeClr val="bg1">
                    <a:lumMod val="50000"/>
                  </a:schemeClr>
                </a:solidFill>
                <a:latin typeface="Arial Narrow" pitchFamily="34" charset="0"/>
                <a:cs typeface="Franklin Gothic Medium"/>
              </a:rPr>
              <a:t>Innovation</a:t>
            </a:r>
            <a:endParaRPr lang="en-US" sz="2800" b="1" dirty="0">
              <a:solidFill>
                <a:schemeClr val="bg1">
                  <a:lumMod val="50000"/>
                </a:schemeClr>
              </a:solidFill>
              <a:latin typeface="Arial Narrow" pitchFamily="34" charset="0"/>
              <a:cs typeface="Franklin Gothic Medium"/>
            </a:endParaRPr>
          </a:p>
        </p:txBody>
      </p:sp>
      <p:sp>
        <p:nvSpPr>
          <p:cNvPr id="10" name="Content Placeholder 2"/>
          <p:cNvSpPr txBox="1">
            <a:spLocks/>
          </p:cNvSpPr>
          <p:nvPr/>
        </p:nvSpPr>
        <p:spPr>
          <a:xfrm>
            <a:off x="1447800" y="3352800"/>
            <a:ext cx="6934200" cy="10668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smtClean="0"/>
              <a:t>Creates </a:t>
            </a:r>
            <a:r>
              <a:rPr lang="en-US" sz="2000" dirty="0"/>
              <a:t>an </a:t>
            </a:r>
            <a:r>
              <a:rPr lang="en-US" sz="2000" b="1" i="1" dirty="0"/>
              <a:t>opportunity for innovation </a:t>
            </a:r>
            <a:r>
              <a:rPr lang="en-US" sz="2000" dirty="0"/>
              <a:t>in the relation of public purchasing and working conditions, e.g., through the new electronics </a:t>
            </a:r>
            <a:r>
              <a:rPr lang="en-US" sz="2000" dirty="0" smtClean="0"/>
              <a:t>collaboration.</a:t>
            </a:r>
            <a:endParaRPr lang="en-US" sz="2000" dirty="0"/>
          </a:p>
          <a:p>
            <a:pPr marL="0" indent="0">
              <a:buFont typeface="Arial" charset="0"/>
              <a:buNone/>
            </a:pPr>
            <a:endParaRPr lang="en-US" sz="2000" dirty="0" smtClean="0">
              <a:solidFill>
                <a:srgbClr val="000000"/>
              </a:solidFill>
              <a:latin typeface="Arial"/>
              <a:cs typeface="Arial"/>
            </a:endParaRPr>
          </a:p>
          <a:p>
            <a:pPr marL="0" indent="0">
              <a:buFont typeface="Arial" charset="0"/>
              <a:buNone/>
            </a:pPr>
            <a:endParaRPr lang="en-US" dirty="0" smtClean="0"/>
          </a:p>
        </p:txBody>
      </p:sp>
      <p:pic>
        <p:nvPicPr>
          <p:cNvPr id="11" name="Picture 10"/>
          <p:cNvPicPr>
            <a:picLocks noChangeAspect="1"/>
          </p:cNvPicPr>
          <p:nvPr/>
        </p:nvPicPr>
        <p:blipFill>
          <a:blip r:embed="rId2"/>
          <a:stretch>
            <a:fillRect/>
          </a:stretch>
        </p:blipFill>
        <p:spPr>
          <a:xfrm>
            <a:off x="478971" y="3505200"/>
            <a:ext cx="798645" cy="1066892"/>
          </a:xfrm>
          <a:prstGeom prst="rect">
            <a:avLst/>
          </a:prstGeom>
        </p:spPr>
      </p:pic>
    </p:spTree>
    <p:extLst>
      <p:ext uri="{BB962C8B-B14F-4D97-AF65-F5344CB8AC3E}">
        <p14:creationId xmlns:p14="http://schemas.microsoft.com/office/powerpoint/2010/main" val="1350945410"/>
      </p:ext>
    </p:extLst>
  </p:cSld>
  <p:clrMapOvr>
    <a:masterClrMapping/>
  </p:clrMapOvr>
  <p:transition spd="slow">
    <p:push dir="u"/>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43000" y="0"/>
            <a:ext cx="2533341" cy="646331"/>
          </a:xfrm>
          <a:prstGeom prst="rect">
            <a:avLst/>
          </a:prstGeom>
          <a:noFill/>
        </p:spPr>
        <p:txBody>
          <a:bodyPr wrap="none" rtlCol="0">
            <a:spAutoFit/>
          </a:bodyPr>
          <a:lstStyle/>
          <a:p>
            <a:r>
              <a:rPr lang="en-US" sz="3600" b="1" dirty="0" smtClean="0">
                <a:solidFill>
                  <a:srgbClr val="308298"/>
                </a:solidFill>
                <a:latin typeface="Arial Narrow" pitchFamily="34" charset="0"/>
              </a:rPr>
              <a:t>Wrapping Up</a:t>
            </a:r>
            <a:endParaRPr lang="en-US" sz="3600" dirty="0"/>
          </a:p>
        </p:txBody>
      </p:sp>
      <p:sp>
        <p:nvSpPr>
          <p:cNvPr id="9" name="TextBox 8"/>
          <p:cNvSpPr txBox="1"/>
          <p:nvPr/>
        </p:nvSpPr>
        <p:spPr>
          <a:xfrm>
            <a:off x="2940523" y="1600200"/>
            <a:ext cx="2884023" cy="523220"/>
          </a:xfrm>
          <a:prstGeom prst="rect">
            <a:avLst/>
          </a:prstGeom>
          <a:noFill/>
        </p:spPr>
        <p:txBody>
          <a:bodyPr wrap="none">
            <a:spAutoFit/>
          </a:bodyPr>
          <a:lstStyle/>
          <a:p>
            <a:pPr algn="ctr">
              <a:defRPr/>
            </a:pPr>
            <a:r>
              <a:rPr lang="en-US" sz="2800" b="1" dirty="0" smtClean="0">
                <a:solidFill>
                  <a:schemeClr val="bg1">
                    <a:lumMod val="50000"/>
                  </a:schemeClr>
                </a:solidFill>
                <a:latin typeface="Arial Narrow" pitchFamily="34" charset="0"/>
                <a:cs typeface="Franklin Gothic Medium"/>
              </a:rPr>
              <a:t>Shared Information</a:t>
            </a:r>
            <a:endParaRPr lang="en-US" sz="2800" b="1" dirty="0">
              <a:solidFill>
                <a:schemeClr val="bg1">
                  <a:lumMod val="50000"/>
                </a:schemeClr>
              </a:solidFill>
              <a:latin typeface="Arial Narrow" pitchFamily="34" charset="0"/>
              <a:cs typeface="Franklin Gothic Medium"/>
            </a:endParaRPr>
          </a:p>
        </p:txBody>
      </p:sp>
      <p:sp>
        <p:nvSpPr>
          <p:cNvPr id="10" name="Content Placeholder 2"/>
          <p:cNvSpPr txBox="1">
            <a:spLocks/>
          </p:cNvSpPr>
          <p:nvPr/>
        </p:nvSpPr>
        <p:spPr>
          <a:xfrm>
            <a:off x="1447800" y="3352800"/>
            <a:ext cx="6934200" cy="11430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i="1" dirty="0" smtClean="0"/>
              <a:t>Information from the ground—</a:t>
            </a:r>
            <a:r>
              <a:rPr lang="en-US" sz="2000" dirty="0" smtClean="0"/>
              <a:t>for </a:t>
            </a:r>
            <a:r>
              <a:rPr lang="en-US" sz="2000" dirty="0"/>
              <a:t>example the report on wages in Haiti from </a:t>
            </a:r>
            <a:r>
              <a:rPr lang="en-US" sz="2000" dirty="0" err="1"/>
              <a:t>Yannick</a:t>
            </a:r>
            <a:r>
              <a:rPr lang="en-US" sz="2000" dirty="0"/>
              <a:t> </a:t>
            </a:r>
            <a:r>
              <a:rPr lang="en-US" sz="2000" dirty="0" smtClean="0"/>
              <a:t>Etienne.</a:t>
            </a:r>
          </a:p>
          <a:p>
            <a:pPr marL="0" indent="0">
              <a:buNone/>
            </a:pPr>
            <a:r>
              <a:rPr lang="en-US" sz="2000" b="1" i="1" dirty="0"/>
              <a:t>Access to </a:t>
            </a:r>
            <a:r>
              <a:rPr lang="en-US" sz="2000" b="1" i="1" dirty="0" smtClean="0"/>
              <a:t>data </a:t>
            </a:r>
            <a:r>
              <a:rPr lang="en-US" sz="2000" dirty="0"/>
              <a:t>about vendors: </a:t>
            </a:r>
            <a:r>
              <a:rPr lang="en-US" sz="2000" dirty="0" smtClean="0">
                <a:hlinkClick r:id="rId2"/>
              </a:rPr>
              <a:t>http</a:t>
            </a:r>
            <a:r>
              <a:rPr lang="en-US" sz="2000" dirty="0">
                <a:hlinkClick r:id="rId2"/>
              </a:rPr>
              <a:t>://buysweatfree.org/linkup</a:t>
            </a:r>
            <a:r>
              <a:rPr lang="en-US" sz="2000" dirty="0"/>
              <a:t> </a:t>
            </a:r>
          </a:p>
          <a:p>
            <a:pPr marL="0" indent="0">
              <a:buNone/>
            </a:pPr>
            <a:endParaRPr lang="en-US" sz="2000" dirty="0"/>
          </a:p>
          <a:p>
            <a:pPr marL="0" indent="0">
              <a:buNone/>
            </a:pPr>
            <a:endParaRPr lang="en-US" sz="2000" dirty="0"/>
          </a:p>
          <a:p>
            <a:pPr marL="0" indent="0">
              <a:buFont typeface="Arial" charset="0"/>
              <a:buNone/>
            </a:pPr>
            <a:endParaRPr lang="en-US" sz="2000" dirty="0" smtClean="0">
              <a:solidFill>
                <a:srgbClr val="000000"/>
              </a:solidFill>
              <a:latin typeface="Arial"/>
              <a:cs typeface="Arial"/>
            </a:endParaRPr>
          </a:p>
          <a:p>
            <a:pPr marL="0" indent="0">
              <a:buFont typeface="Arial" charset="0"/>
              <a:buNone/>
            </a:pPr>
            <a:endParaRPr lang="en-US" dirty="0" smtClean="0"/>
          </a:p>
        </p:txBody>
      </p:sp>
      <p:pic>
        <p:nvPicPr>
          <p:cNvPr id="11" name="Picture 10"/>
          <p:cNvPicPr>
            <a:picLocks noChangeAspect="1"/>
          </p:cNvPicPr>
          <p:nvPr/>
        </p:nvPicPr>
        <p:blipFill>
          <a:blip r:embed="rId3"/>
          <a:stretch>
            <a:fillRect/>
          </a:stretch>
        </p:blipFill>
        <p:spPr>
          <a:xfrm>
            <a:off x="478971" y="3505200"/>
            <a:ext cx="798645" cy="1066892"/>
          </a:xfrm>
          <a:prstGeom prst="rect">
            <a:avLst/>
          </a:prstGeom>
        </p:spPr>
      </p:pic>
    </p:spTree>
    <p:extLst>
      <p:ext uri="{BB962C8B-B14F-4D97-AF65-F5344CB8AC3E}">
        <p14:creationId xmlns:p14="http://schemas.microsoft.com/office/powerpoint/2010/main" val="300522808"/>
      </p:ext>
    </p:extLst>
  </p:cSld>
  <p:clrMapOvr>
    <a:masterClrMapping/>
  </p:clrMapOvr>
  <p:transition spd="slow">
    <p:push dir="u"/>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Box 1"/>
          <p:cNvSpPr txBox="1">
            <a:spLocks noChangeArrowheads="1"/>
          </p:cNvSpPr>
          <p:nvPr/>
        </p:nvSpPr>
        <p:spPr bwMode="auto">
          <a:xfrm>
            <a:off x="4379913" y="4010025"/>
            <a:ext cx="184150" cy="862013"/>
          </a:xfrm>
          <a:prstGeom prst="rect">
            <a:avLst/>
          </a:prstGeom>
          <a:noFill/>
          <a:ln w="9525">
            <a:noFill/>
            <a:miter lim="800000"/>
            <a:headEnd/>
            <a:tailEnd/>
          </a:ln>
        </p:spPr>
        <p:txBody>
          <a:bodyPr wrap="none">
            <a:spAutoFit/>
          </a:bodyPr>
          <a:lstStyle/>
          <a:p>
            <a:pPr algn="ctr">
              <a:defRPr/>
            </a:pPr>
            <a:endParaRPr lang="en-US" sz="2500" dirty="0">
              <a:solidFill>
                <a:schemeClr val="bg1">
                  <a:lumMod val="50000"/>
                </a:schemeClr>
              </a:solidFill>
              <a:latin typeface="Franklin Gothic Demi" pitchFamily="34" charset="0"/>
              <a:ea typeface="ＭＳ Ｐゴシック" charset="-128"/>
              <a:cs typeface="+mn-cs"/>
            </a:endParaRPr>
          </a:p>
          <a:p>
            <a:pPr algn="ctr">
              <a:defRPr/>
            </a:pPr>
            <a:endParaRPr lang="en-US" sz="2500" dirty="0">
              <a:solidFill>
                <a:schemeClr val="bg1">
                  <a:lumMod val="50000"/>
                </a:schemeClr>
              </a:solidFill>
              <a:latin typeface="Franklin Gothic Demi" pitchFamily="34" charset="0"/>
              <a:ea typeface="ＭＳ Ｐゴシック" charset="-128"/>
              <a:cs typeface="+mn-cs"/>
            </a:endParaRPr>
          </a:p>
        </p:txBody>
      </p:sp>
      <p:sp>
        <p:nvSpPr>
          <p:cNvPr id="3" name="TextBox 2"/>
          <p:cNvSpPr txBox="1"/>
          <p:nvPr/>
        </p:nvSpPr>
        <p:spPr>
          <a:xfrm>
            <a:off x="1143000" y="0"/>
            <a:ext cx="2203999" cy="646331"/>
          </a:xfrm>
          <a:prstGeom prst="rect">
            <a:avLst/>
          </a:prstGeom>
          <a:noFill/>
        </p:spPr>
        <p:txBody>
          <a:bodyPr wrap="none" rtlCol="0">
            <a:spAutoFit/>
          </a:bodyPr>
          <a:lstStyle/>
          <a:p>
            <a:r>
              <a:rPr lang="en-US" sz="3600" b="1" dirty="0" smtClean="0">
                <a:solidFill>
                  <a:srgbClr val="308298"/>
                </a:solidFill>
                <a:latin typeface="Arial Narrow" pitchFamily="34" charset="0"/>
              </a:rPr>
              <a:t>Thank you!</a:t>
            </a:r>
            <a:endParaRPr lang="en-US" sz="3600" dirty="0"/>
          </a:p>
        </p:txBody>
      </p:sp>
      <p:pic>
        <p:nvPicPr>
          <p:cNvPr id="9" name="Picture 11" descr="SweatFreePurchasingConsortium_FINALLOGO.jpg"/>
          <p:cNvPicPr>
            <a:picLocks noChangeAspect="1"/>
          </p:cNvPicPr>
          <p:nvPr/>
        </p:nvPicPr>
        <p:blipFill>
          <a:blip r:embed="rId3" cstate="email">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2362200" y="1371600"/>
            <a:ext cx="4157806" cy="17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743200" y="5232737"/>
            <a:ext cx="3252212" cy="1015663"/>
          </a:xfrm>
          <a:prstGeom prst="rect">
            <a:avLst/>
          </a:prstGeom>
          <a:noFill/>
        </p:spPr>
        <p:txBody>
          <a:bodyPr wrap="none" rtlCol="0">
            <a:spAutoFit/>
          </a:bodyPr>
          <a:lstStyle/>
          <a:p>
            <a:pPr algn="ctr"/>
            <a:r>
              <a:rPr lang="en-US" sz="2000" b="1" dirty="0" err="1" smtClean="0"/>
              <a:t>www.buysweafree.org</a:t>
            </a:r>
            <a:endParaRPr lang="en-US" sz="2000" b="1" dirty="0" smtClean="0"/>
          </a:p>
          <a:p>
            <a:pPr algn="ctr"/>
            <a:r>
              <a:rPr lang="en-US" sz="2000" dirty="0" err="1" smtClean="0"/>
              <a:t>contact@buysweatfree.org</a:t>
            </a:r>
            <a:endParaRPr lang="en-US" sz="2000" dirty="0" smtClean="0"/>
          </a:p>
          <a:p>
            <a:pPr algn="ctr"/>
            <a:r>
              <a:rPr lang="en-US" sz="2000" dirty="0" smtClean="0"/>
              <a:t>240-221-1121</a:t>
            </a:r>
            <a:endParaRPr lang="en-US" sz="2000" dirty="0"/>
          </a:p>
        </p:txBody>
      </p:sp>
    </p:spTree>
    <p:extLst>
      <p:ext uri="{BB962C8B-B14F-4D97-AF65-F5344CB8AC3E}">
        <p14:creationId xmlns:p14="http://schemas.microsoft.com/office/powerpoint/2010/main" val="2330925005"/>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a:stretch>
            <a:fillRect/>
          </a:stretch>
        </p:blipFill>
        <p:spPr bwMode="auto">
          <a:xfrm>
            <a:off x="2438400" y="1752600"/>
            <a:ext cx="3429000" cy="4572000"/>
          </a:xfrm>
          <a:prstGeom prst="rect">
            <a:avLst/>
          </a:prstGeom>
          <a:noFill/>
          <a:ln w="9525">
            <a:noFill/>
            <a:miter lim="800000"/>
            <a:headEnd/>
            <a:tailEnd/>
          </a:ln>
          <a:effectLst/>
        </p:spPr>
      </p:pic>
      <p:sp>
        <p:nvSpPr>
          <p:cNvPr id="4" name="TextBox 3"/>
          <p:cNvSpPr txBox="1"/>
          <p:nvPr/>
        </p:nvSpPr>
        <p:spPr>
          <a:xfrm>
            <a:off x="1034419" y="152400"/>
            <a:ext cx="3178399" cy="523220"/>
          </a:xfrm>
          <a:prstGeom prst="rect">
            <a:avLst/>
          </a:prstGeom>
          <a:noFill/>
        </p:spPr>
        <p:txBody>
          <a:bodyPr wrap="none" rtlCol="0">
            <a:spAutoFit/>
          </a:bodyPr>
          <a:lstStyle/>
          <a:p>
            <a:pPr algn="ctr">
              <a:defRPr/>
            </a:pPr>
            <a:r>
              <a:rPr lang="en-US" sz="2800" b="1" dirty="0" smtClean="0">
                <a:solidFill>
                  <a:srgbClr val="308298"/>
                </a:solidFill>
                <a:latin typeface="Arial Narrow" pitchFamily="34" charset="0"/>
                <a:cs typeface="Franklin Gothic Medium"/>
              </a:rPr>
              <a:t>Cooperative Contract</a:t>
            </a:r>
            <a:endParaRPr lang="en-US" sz="2800" b="1" dirty="0">
              <a:solidFill>
                <a:srgbClr val="308298"/>
              </a:solidFill>
              <a:latin typeface="Arial Narrow" pitchFamily="34" charset="0"/>
              <a:cs typeface="Franklin Gothic Medium"/>
            </a:endParaRPr>
          </a:p>
        </p:txBody>
      </p:sp>
      <p:sp>
        <p:nvSpPr>
          <p:cNvPr id="5" name="TextBox 4"/>
          <p:cNvSpPr txBox="1"/>
          <p:nvPr/>
        </p:nvSpPr>
        <p:spPr>
          <a:xfrm>
            <a:off x="5924940" y="1447800"/>
            <a:ext cx="2573867" cy="523220"/>
          </a:xfrm>
          <a:prstGeom prst="rect">
            <a:avLst/>
          </a:prstGeom>
          <a:noFill/>
        </p:spPr>
        <p:txBody>
          <a:bodyPr wrap="none" rtlCol="0">
            <a:spAutoFit/>
          </a:bodyPr>
          <a:lstStyle/>
          <a:p>
            <a:pPr algn="ctr">
              <a:defRPr/>
            </a:pPr>
            <a:r>
              <a:rPr lang="en-US" sz="2800" b="1" dirty="0" smtClean="0">
                <a:solidFill>
                  <a:schemeClr val="bg1">
                    <a:lumMod val="50000"/>
                  </a:schemeClr>
                </a:solidFill>
                <a:latin typeface="Arial Narrow" pitchFamily="34" charset="0"/>
                <a:cs typeface="Franklin Gothic Medium"/>
              </a:rPr>
              <a:t>Apparel Samples</a:t>
            </a:r>
            <a:endParaRPr lang="en-US" sz="2800" dirty="0">
              <a:solidFill>
                <a:schemeClr val="bg1">
                  <a:lumMod val="50000"/>
                </a:schemeClr>
              </a:solidFill>
              <a:latin typeface="Arial Narrow" pitchFamily="34" charset="0"/>
            </a:endParaRPr>
          </a:p>
        </p:txBody>
      </p:sp>
      <p:pic>
        <p:nvPicPr>
          <p:cNvPr id="7" name="Picture 6" descr="CityLogoC"/>
          <p:cNvPicPr/>
          <p:nvPr/>
        </p:nvPicPr>
        <p:blipFill>
          <a:blip r:embed="rId3" cstate="print"/>
          <a:srcRect/>
          <a:stretch>
            <a:fillRect/>
          </a:stretch>
        </p:blipFill>
        <p:spPr bwMode="auto">
          <a:xfrm>
            <a:off x="0" y="4800600"/>
            <a:ext cx="2057400" cy="2057400"/>
          </a:xfrm>
          <a:prstGeom prst="rect">
            <a:avLst/>
          </a:prstGeom>
          <a:noFill/>
          <a:ln w="9525">
            <a:noFill/>
            <a:miter lim="800000"/>
            <a:headEnd/>
            <a:tailEnd/>
          </a:ln>
        </p:spPr>
      </p:pic>
    </p:spTree>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09800" y="1981200"/>
            <a:ext cx="6400799" cy="4001096"/>
          </a:xfrm>
          <a:prstGeom prst="rect">
            <a:avLst/>
          </a:prstGeom>
        </p:spPr>
        <p:txBody>
          <a:bodyPr wrap="square">
            <a:spAutoFit/>
          </a:bodyPr>
          <a:lstStyle/>
          <a:p>
            <a:r>
              <a:rPr lang="en-US" b="1" dirty="0" smtClean="0"/>
              <a:t>Products:</a:t>
            </a:r>
          </a:p>
          <a:p>
            <a:r>
              <a:rPr lang="en-US" dirty="0">
                <a:latin typeface="Arial Narrow"/>
                <a:cs typeface="Arial Narrow"/>
              </a:rPr>
              <a:t>P</a:t>
            </a:r>
            <a:r>
              <a:rPr lang="en-US" dirty="0" smtClean="0">
                <a:latin typeface="Arial Narrow"/>
                <a:cs typeface="Arial Narrow"/>
              </a:rPr>
              <a:t>ublic safety, general trade, supervisory and dress apparel, t-shirts and cotton wear used by Fire, Metro Transit and other municipal operations agencies</a:t>
            </a:r>
          </a:p>
          <a:p>
            <a:endParaRPr lang="en-US" sz="2400" b="1" dirty="0"/>
          </a:p>
          <a:p>
            <a:r>
              <a:rPr lang="en-US" b="1" dirty="0" smtClean="0"/>
              <a:t>Contract value: </a:t>
            </a:r>
          </a:p>
          <a:p>
            <a:r>
              <a:rPr lang="en-US" dirty="0" smtClean="0">
                <a:latin typeface="Arial Narrow"/>
                <a:cs typeface="Arial Narrow"/>
              </a:rPr>
              <a:t>$500,000 by City of Madison</a:t>
            </a:r>
          </a:p>
          <a:p>
            <a:endParaRPr lang="en-US" sz="2200" b="1" dirty="0">
              <a:latin typeface="Arial Narrow"/>
              <a:cs typeface="Arial Narrow"/>
            </a:endParaRPr>
          </a:p>
          <a:p>
            <a:r>
              <a:rPr lang="en-US" b="1" dirty="0" smtClean="0">
                <a:latin typeface="Arial"/>
                <a:cs typeface="Arial"/>
              </a:rPr>
              <a:t>Cooperative contract:</a:t>
            </a:r>
          </a:p>
          <a:p>
            <a:r>
              <a:rPr lang="en-US" dirty="0" smtClean="0">
                <a:latin typeface="Arial Narrow"/>
                <a:cs typeface="Arial Narrow"/>
              </a:rPr>
              <a:t>Available to City of Madison agencies and other public sector entities</a:t>
            </a:r>
          </a:p>
          <a:p>
            <a:endParaRPr lang="en-US" sz="2400" b="1" dirty="0"/>
          </a:p>
          <a:p>
            <a:r>
              <a:rPr lang="en-US" b="1" dirty="0" smtClean="0"/>
              <a:t>Contract term:</a:t>
            </a:r>
          </a:p>
          <a:p>
            <a:r>
              <a:rPr lang="en-US" dirty="0" smtClean="0">
                <a:latin typeface="Arial Narrow"/>
                <a:cs typeface="Arial Narrow"/>
              </a:rPr>
              <a:t>Three years plus two one-year terms</a:t>
            </a:r>
          </a:p>
        </p:txBody>
      </p:sp>
      <p:sp>
        <p:nvSpPr>
          <p:cNvPr id="12" name="TextBox 11"/>
          <p:cNvSpPr txBox="1"/>
          <p:nvPr/>
        </p:nvSpPr>
        <p:spPr>
          <a:xfrm>
            <a:off x="1034422" y="162580"/>
            <a:ext cx="3178399" cy="523220"/>
          </a:xfrm>
          <a:prstGeom prst="rect">
            <a:avLst/>
          </a:prstGeom>
          <a:noFill/>
        </p:spPr>
        <p:txBody>
          <a:bodyPr wrap="none" rtlCol="0">
            <a:spAutoFit/>
          </a:bodyPr>
          <a:lstStyle/>
          <a:p>
            <a:pPr algn="ctr">
              <a:defRPr/>
            </a:pPr>
            <a:r>
              <a:rPr lang="en-US" sz="2800" b="1" dirty="0" smtClean="0">
                <a:solidFill>
                  <a:srgbClr val="308298"/>
                </a:solidFill>
                <a:latin typeface="Arial Narrow" pitchFamily="34" charset="0"/>
                <a:cs typeface="Franklin Gothic Medium"/>
              </a:rPr>
              <a:t>Cooperative Contract</a:t>
            </a:r>
            <a:endParaRPr lang="en-US" sz="2800" b="1" dirty="0">
              <a:solidFill>
                <a:srgbClr val="308298"/>
              </a:solidFill>
              <a:latin typeface="Arial Narrow" pitchFamily="34" charset="0"/>
              <a:cs typeface="Franklin Gothic Medium"/>
            </a:endParaRPr>
          </a:p>
        </p:txBody>
      </p:sp>
      <p:pic>
        <p:nvPicPr>
          <p:cNvPr id="9" name="Picture 8" descr="CityLogoC"/>
          <p:cNvPicPr/>
          <p:nvPr/>
        </p:nvPicPr>
        <p:blipFill>
          <a:blip r:embed="rId3" cstate="print"/>
          <a:srcRect/>
          <a:stretch>
            <a:fillRect/>
          </a:stretch>
        </p:blipFill>
        <p:spPr bwMode="auto">
          <a:xfrm>
            <a:off x="0" y="4800600"/>
            <a:ext cx="2057400" cy="2057400"/>
          </a:xfrm>
          <a:prstGeom prst="rect">
            <a:avLst/>
          </a:prstGeom>
          <a:noFill/>
          <a:ln w="9525">
            <a:noFill/>
            <a:miter lim="800000"/>
            <a:headEnd/>
            <a:tailEnd/>
          </a:ln>
        </p:spPr>
      </p:pic>
    </p:spTree>
    <p:extLst>
      <p:ext uri="{BB962C8B-B14F-4D97-AF65-F5344CB8AC3E}">
        <p14:creationId xmlns:p14="http://schemas.microsoft.com/office/powerpoint/2010/main" val="3956848811"/>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4419" y="162580"/>
            <a:ext cx="3178399" cy="523220"/>
          </a:xfrm>
          <a:prstGeom prst="rect">
            <a:avLst/>
          </a:prstGeom>
          <a:noFill/>
        </p:spPr>
        <p:txBody>
          <a:bodyPr wrap="none" rtlCol="0">
            <a:spAutoFit/>
          </a:bodyPr>
          <a:lstStyle/>
          <a:p>
            <a:pPr algn="ctr">
              <a:defRPr/>
            </a:pPr>
            <a:r>
              <a:rPr lang="en-US" sz="2800" b="1" dirty="0" smtClean="0">
                <a:solidFill>
                  <a:srgbClr val="308298"/>
                </a:solidFill>
                <a:latin typeface="Arial Narrow" pitchFamily="34" charset="0"/>
                <a:cs typeface="Franklin Gothic Medium"/>
              </a:rPr>
              <a:t>Cooperative Contract</a:t>
            </a:r>
            <a:endParaRPr lang="en-US" sz="2800" b="1" dirty="0">
              <a:solidFill>
                <a:srgbClr val="308298"/>
              </a:solidFill>
              <a:latin typeface="Arial Narrow" pitchFamily="34" charset="0"/>
              <a:cs typeface="Franklin Gothic Medium"/>
            </a:endParaRPr>
          </a:p>
        </p:txBody>
      </p:sp>
      <p:sp>
        <p:nvSpPr>
          <p:cNvPr id="4" name="Rectangle 3"/>
          <p:cNvSpPr/>
          <p:nvPr/>
        </p:nvSpPr>
        <p:spPr>
          <a:xfrm>
            <a:off x="2209800" y="1371600"/>
            <a:ext cx="2433704" cy="369332"/>
          </a:xfrm>
          <a:prstGeom prst="rect">
            <a:avLst/>
          </a:prstGeom>
        </p:spPr>
        <p:txBody>
          <a:bodyPr wrap="none">
            <a:spAutoFit/>
          </a:bodyPr>
          <a:lstStyle/>
          <a:p>
            <a:r>
              <a:rPr lang="en-US" b="1" dirty="0" smtClean="0"/>
              <a:t>Pragmatic Approach</a:t>
            </a:r>
          </a:p>
        </p:txBody>
      </p:sp>
      <p:sp>
        <p:nvSpPr>
          <p:cNvPr id="7" name="TextBox 6"/>
          <p:cNvSpPr txBox="1">
            <a:spLocks noChangeArrowheads="1"/>
          </p:cNvSpPr>
          <p:nvPr/>
        </p:nvSpPr>
        <p:spPr bwMode="auto">
          <a:xfrm>
            <a:off x="4114800" y="762000"/>
            <a:ext cx="4837113" cy="738664"/>
          </a:xfrm>
          <a:prstGeom prst="rect">
            <a:avLst/>
          </a:prstGeom>
          <a:noFill/>
          <a:ln w="9525">
            <a:noFill/>
            <a:miter lim="800000"/>
            <a:headEnd/>
            <a:tailEnd/>
          </a:ln>
        </p:spPr>
        <p:txBody>
          <a:bodyPr wrap="square">
            <a:spAutoFit/>
          </a:bodyPr>
          <a:lstStyle/>
          <a:p>
            <a:pPr algn="ctr">
              <a:buFont typeface="Arial" charset="0"/>
              <a:buNone/>
            </a:pPr>
            <a:r>
              <a:rPr lang="en-US" sz="2400" b="1" dirty="0" smtClean="0">
                <a:solidFill>
                  <a:srgbClr val="308298"/>
                </a:solidFill>
                <a:latin typeface="Arial Narrow" pitchFamily="34" charset="0"/>
              </a:rPr>
              <a:t>Goals</a:t>
            </a:r>
          </a:p>
          <a:p>
            <a:endParaRPr lang="en-US" b="1" dirty="0">
              <a:latin typeface="Arial Narrow" pitchFamily="34" charset="0"/>
            </a:endParaRPr>
          </a:p>
        </p:txBody>
      </p:sp>
      <p:sp>
        <p:nvSpPr>
          <p:cNvPr id="9" name="Rectangle 8"/>
          <p:cNvSpPr/>
          <p:nvPr/>
        </p:nvSpPr>
        <p:spPr>
          <a:xfrm>
            <a:off x="2209800" y="1981200"/>
            <a:ext cx="6248400" cy="4396076"/>
          </a:xfrm>
          <a:prstGeom prst="rect">
            <a:avLst/>
          </a:prstGeom>
        </p:spPr>
        <p:txBody>
          <a:bodyPr wrap="square">
            <a:spAutoFit/>
          </a:bodyPr>
          <a:lstStyle/>
          <a:p>
            <a:r>
              <a:rPr lang="en-US" b="1" dirty="0"/>
              <a:t>Recognizing that … labor violations are inherent</a:t>
            </a:r>
            <a:r>
              <a:rPr lang="en-US" dirty="0"/>
              <a:t> in the apparel industry, it is the City’s intent to implement a pragmatic and incremental approach to achieve the goals of this </a:t>
            </a:r>
            <a:r>
              <a:rPr lang="en-US" dirty="0" err="1"/>
              <a:t>sweatfree</a:t>
            </a:r>
            <a:r>
              <a:rPr lang="en-US" dirty="0"/>
              <a:t> procurement. The processes and requirements established herein are designed to promote </a:t>
            </a:r>
            <a:r>
              <a:rPr lang="en-US" b="1" dirty="0"/>
              <a:t>fair and competitive compliance methods</a:t>
            </a:r>
            <a:r>
              <a:rPr lang="en-US" dirty="0"/>
              <a:t>… The City also understands that…apparel industry participants, including those who are responsible for the sourcing and purchasing of these products, </a:t>
            </a:r>
            <a:r>
              <a:rPr lang="en-US" b="1" dirty="0"/>
              <a:t>all bear responsibility and play a role in improving industry conditions </a:t>
            </a:r>
            <a:r>
              <a:rPr lang="en-US" dirty="0"/>
              <a:t>and standards; therefore, it is the City’s intent to encourage a </a:t>
            </a:r>
            <a:r>
              <a:rPr lang="en-US" b="1" dirty="0"/>
              <a:t>concerted cooperative effort </a:t>
            </a:r>
            <a:r>
              <a:rPr lang="en-US" dirty="0"/>
              <a:t>to achieve </a:t>
            </a:r>
            <a:r>
              <a:rPr lang="en-US" dirty="0" err="1"/>
              <a:t>sweatfree</a:t>
            </a:r>
            <a:r>
              <a:rPr lang="en-US" dirty="0"/>
              <a:t> compliance. (Section 2.1.2)</a:t>
            </a:r>
          </a:p>
          <a:p>
            <a:pPr marL="514350" indent="-514350" eaLnBrk="1" fontAlgn="auto" hangingPunct="1">
              <a:spcBef>
                <a:spcPts val="580"/>
              </a:spcBef>
              <a:spcAft>
                <a:spcPts val="0"/>
              </a:spcAft>
              <a:buClrTx/>
              <a:buFont typeface="+mj-lt"/>
              <a:buAutoNum type="arabicPeriod"/>
              <a:defRPr/>
            </a:pPr>
            <a:endParaRPr lang="en-US" dirty="0" smtClean="0">
              <a:latin typeface="Arial Narrow"/>
              <a:cs typeface="Arial Narrow"/>
            </a:endParaRPr>
          </a:p>
          <a:p>
            <a:pPr marL="514350" indent="-514350" eaLnBrk="1" fontAlgn="auto" hangingPunct="1">
              <a:spcBef>
                <a:spcPts val="580"/>
              </a:spcBef>
              <a:spcAft>
                <a:spcPts val="0"/>
              </a:spcAft>
              <a:buClrTx/>
              <a:buFont typeface="+mj-lt"/>
              <a:buAutoNum type="arabicPeriod"/>
              <a:defRPr/>
            </a:pPr>
            <a:endParaRPr lang="en-US" dirty="0">
              <a:latin typeface="Arial Narrow"/>
              <a:cs typeface="Arial Narrow"/>
            </a:endParaRPr>
          </a:p>
        </p:txBody>
      </p:sp>
      <p:pic>
        <p:nvPicPr>
          <p:cNvPr id="8" name="Picture 7" descr="CityLogoC"/>
          <p:cNvPicPr/>
          <p:nvPr/>
        </p:nvPicPr>
        <p:blipFill>
          <a:blip r:embed="rId3" cstate="print"/>
          <a:srcRect/>
          <a:stretch>
            <a:fillRect/>
          </a:stretch>
        </p:blipFill>
        <p:spPr bwMode="auto">
          <a:xfrm>
            <a:off x="0" y="4800600"/>
            <a:ext cx="2057400" cy="2057400"/>
          </a:xfrm>
          <a:prstGeom prst="rect">
            <a:avLst/>
          </a:prstGeom>
          <a:noFill/>
          <a:ln w="9525">
            <a:noFill/>
            <a:miter lim="800000"/>
            <a:headEnd/>
            <a:tailEnd/>
          </a:ln>
        </p:spPr>
      </p:pic>
    </p:spTree>
    <p:extLst>
      <p:ext uri="{BB962C8B-B14F-4D97-AF65-F5344CB8AC3E}">
        <p14:creationId xmlns:p14="http://schemas.microsoft.com/office/powerpoint/2010/main" val="975039920"/>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Box 1"/>
          <p:cNvSpPr txBox="1">
            <a:spLocks noChangeArrowheads="1"/>
          </p:cNvSpPr>
          <p:nvPr/>
        </p:nvSpPr>
        <p:spPr bwMode="auto">
          <a:xfrm>
            <a:off x="4379913" y="4010025"/>
            <a:ext cx="184150" cy="862013"/>
          </a:xfrm>
          <a:prstGeom prst="rect">
            <a:avLst/>
          </a:prstGeom>
          <a:noFill/>
          <a:ln w="9525">
            <a:noFill/>
            <a:miter lim="800000"/>
            <a:headEnd/>
            <a:tailEnd/>
          </a:ln>
        </p:spPr>
        <p:txBody>
          <a:bodyPr wrap="none">
            <a:spAutoFit/>
          </a:bodyPr>
          <a:lstStyle/>
          <a:p>
            <a:pPr algn="ctr">
              <a:defRPr/>
            </a:pPr>
            <a:endParaRPr lang="en-US" sz="2500" dirty="0">
              <a:solidFill>
                <a:schemeClr val="bg1">
                  <a:lumMod val="50000"/>
                </a:schemeClr>
              </a:solidFill>
              <a:latin typeface="Franklin Gothic Demi" pitchFamily="34" charset="0"/>
              <a:ea typeface="ＭＳ Ｐゴシック" charset="-128"/>
              <a:cs typeface="+mn-cs"/>
            </a:endParaRPr>
          </a:p>
          <a:p>
            <a:pPr algn="ctr">
              <a:defRPr/>
            </a:pPr>
            <a:endParaRPr lang="en-US" sz="2500" dirty="0">
              <a:solidFill>
                <a:schemeClr val="bg1">
                  <a:lumMod val="50000"/>
                </a:schemeClr>
              </a:solidFill>
              <a:latin typeface="Franklin Gothic Demi" pitchFamily="34" charset="0"/>
              <a:ea typeface="ＭＳ Ｐゴシック" charset="-128"/>
              <a:cs typeface="+mn-cs"/>
            </a:endParaRPr>
          </a:p>
        </p:txBody>
      </p:sp>
      <p:sp>
        <p:nvSpPr>
          <p:cNvPr id="6" name="TextBox 5"/>
          <p:cNvSpPr txBox="1"/>
          <p:nvPr/>
        </p:nvSpPr>
        <p:spPr>
          <a:xfrm>
            <a:off x="914400" y="0"/>
            <a:ext cx="2709621" cy="646331"/>
          </a:xfrm>
          <a:prstGeom prst="rect">
            <a:avLst/>
          </a:prstGeom>
          <a:noFill/>
        </p:spPr>
        <p:txBody>
          <a:bodyPr wrap="none" rtlCol="0">
            <a:spAutoFit/>
          </a:bodyPr>
          <a:lstStyle/>
          <a:p>
            <a:r>
              <a:rPr lang="en-US" sz="3600" b="1" dirty="0" smtClean="0">
                <a:solidFill>
                  <a:srgbClr val="308298"/>
                </a:solidFill>
                <a:latin typeface="Arial Narrow" pitchFamily="34" charset="0"/>
              </a:rPr>
              <a:t>Open Session</a:t>
            </a:r>
            <a:endParaRPr lang="en-US" sz="3600" dirty="0"/>
          </a:p>
        </p:txBody>
      </p:sp>
      <p:sp>
        <p:nvSpPr>
          <p:cNvPr id="7" name="TextBox 6"/>
          <p:cNvSpPr txBox="1"/>
          <p:nvPr/>
        </p:nvSpPr>
        <p:spPr>
          <a:xfrm>
            <a:off x="1219200" y="2743200"/>
            <a:ext cx="4876800" cy="1631216"/>
          </a:xfrm>
          <a:prstGeom prst="rect">
            <a:avLst/>
          </a:prstGeom>
          <a:noFill/>
        </p:spPr>
        <p:txBody>
          <a:bodyPr wrap="square" rtlCol="0">
            <a:spAutoFit/>
          </a:bodyPr>
          <a:lstStyle/>
          <a:p>
            <a:pPr marL="285750" indent="-285750">
              <a:buFont typeface="Arial"/>
              <a:buChar char="•"/>
            </a:pPr>
            <a:r>
              <a:rPr lang="en-US" sz="2000" dirty="0" smtClean="0">
                <a:latin typeface="Arial Narrow"/>
                <a:cs typeface="Arial Narrow"/>
              </a:rPr>
              <a:t>Open to everyone</a:t>
            </a:r>
          </a:p>
          <a:p>
            <a:pPr marL="285750" indent="-285750">
              <a:buFont typeface="Arial"/>
              <a:buChar char="•"/>
            </a:pPr>
            <a:r>
              <a:rPr lang="en-US" sz="2000" dirty="0" smtClean="0">
                <a:latin typeface="Arial Narrow"/>
                <a:cs typeface="Arial Narrow"/>
              </a:rPr>
              <a:t>Would you like to share experiences?</a:t>
            </a:r>
          </a:p>
          <a:p>
            <a:pPr marL="285750" indent="-285750">
              <a:buFont typeface="Arial"/>
              <a:buChar char="•"/>
            </a:pPr>
            <a:r>
              <a:rPr lang="en-US" sz="2000" dirty="0" smtClean="0">
                <a:latin typeface="Arial Narrow"/>
                <a:cs typeface="Arial Narrow"/>
              </a:rPr>
              <a:t>Do you have questions?</a:t>
            </a:r>
          </a:p>
          <a:p>
            <a:pPr marL="285750" indent="-285750">
              <a:buFont typeface="Arial"/>
              <a:buChar char="•"/>
            </a:pPr>
            <a:r>
              <a:rPr lang="en-US" sz="2000" dirty="0" smtClean="0">
                <a:latin typeface="Arial Narrow"/>
                <a:cs typeface="Arial Narrow"/>
              </a:rPr>
              <a:t>This is your opportunity to make connections</a:t>
            </a:r>
            <a:r>
              <a:rPr lang="en-US" sz="2000" dirty="0">
                <a:latin typeface="Arial Narrow"/>
                <a:cs typeface="Arial Narrow"/>
              </a:rPr>
              <a:t> </a:t>
            </a:r>
            <a:r>
              <a:rPr lang="en-US" sz="2000" dirty="0" smtClean="0">
                <a:latin typeface="Arial Narrow"/>
                <a:cs typeface="Arial Narrow"/>
              </a:rPr>
              <a:t>and network </a:t>
            </a:r>
            <a:r>
              <a:rPr lang="en-US" sz="2000" dirty="0" err="1" smtClean="0">
                <a:latin typeface="Arial Narrow"/>
                <a:cs typeface="Arial Narrow"/>
              </a:rPr>
              <a:t>virutally</a:t>
            </a:r>
            <a:endParaRPr lang="en-US" sz="2000" dirty="0" smtClean="0">
              <a:latin typeface="Arial Narrow"/>
              <a:cs typeface="Arial Narrow"/>
            </a:endParaRPr>
          </a:p>
        </p:txBody>
      </p:sp>
      <p:grpSp>
        <p:nvGrpSpPr>
          <p:cNvPr id="15" name="Group 14"/>
          <p:cNvGrpSpPr/>
          <p:nvPr/>
        </p:nvGrpSpPr>
        <p:grpSpPr>
          <a:xfrm rot="354962">
            <a:off x="6390076" y="2627978"/>
            <a:ext cx="2348328" cy="2870449"/>
            <a:chOff x="4419600" y="2286000"/>
            <a:chExt cx="3657600" cy="3962400"/>
          </a:xfrm>
        </p:grpSpPr>
        <p:pic>
          <p:nvPicPr>
            <p:cNvPr id="16" name="Picture 3"/>
            <p:cNvPicPr>
              <a:picLocks noChangeAspect="1" noChangeArrowheads="1"/>
            </p:cNvPicPr>
            <p:nvPr/>
          </p:nvPicPr>
          <p:blipFill>
            <a:blip r:embed="rId3" cstate="print"/>
            <a:srcRect l="13533" t="17060" r="11558" b="3849"/>
            <a:stretch>
              <a:fillRect/>
            </a:stretch>
          </p:blipFill>
          <p:spPr bwMode="auto">
            <a:xfrm>
              <a:off x="4479616" y="3733800"/>
              <a:ext cx="3567238" cy="2295698"/>
            </a:xfrm>
            <a:prstGeom prst="rect">
              <a:avLst/>
            </a:prstGeom>
            <a:noFill/>
            <a:ln w="9525">
              <a:noFill/>
              <a:miter lim="800000"/>
              <a:headEnd/>
              <a:tailEnd/>
            </a:ln>
          </p:spPr>
        </p:pic>
        <p:pic>
          <p:nvPicPr>
            <p:cNvPr id="17" name="Picture 5"/>
            <p:cNvPicPr>
              <a:picLocks noChangeAspect="1" noChangeArrowheads="1"/>
            </p:cNvPicPr>
            <p:nvPr/>
          </p:nvPicPr>
          <p:blipFill>
            <a:blip r:embed="rId4" cstate="print"/>
            <a:srcRect/>
            <a:stretch>
              <a:fillRect/>
            </a:stretch>
          </p:blipFill>
          <p:spPr bwMode="auto">
            <a:xfrm>
              <a:off x="5638800" y="2514600"/>
              <a:ext cx="1119794" cy="1055806"/>
            </a:xfrm>
            <a:prstGeom prst="rect">
              <a:avLst/>
            </a:prstGeom>
            <a:noFill/>
            <a:ln w="9525">
              <a:noFill/>
              <a:miter lim="800000"/>
              <a:headEnd/>
              <a:tailEnd/>
            </a:ln>
          </p:spPr>
        </p:pic>
        <p:sp>
          <p:nvSpPr>
            <p:cNvPr id="18" name="Rectangle 17"/>
            <p:cNvSpPr/>
            <p:nvPr/>
          </p:nvSpPr>
          <p:spPr>
            <a:xfrm>
              <a:off x="4419600" y="2286000"/>
              <a:ext cx="3657600" cy="396240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7391400" y="1130300"/>
            <a:ext cx="184666" cy="369332"/>
          </a:xfrm>
          <a:prstGeom prst="rect">
            <a:avLst/>
          </a:prstGeom>
          <a:noFill/>
        </p:spPr>
        <p:txBody>
          <a:bodyPr wrap="none" rtlCol="0">
            <a:spAutoFit/>
          </a:bodyPr>
          <a:lstStyle/>
          <a:p>
            <a:endParaRPr lang="en-US" dirty="0"/>
          </a:p>
        </p:txBody>
      </p:sp>
      <p:sp>
        <p:nvSpPr>
          <p:cNvPr id="23" name="Title 1"/>
          <p:cNvSpPr txBox="1">
            <a:spLocks/>
          </p:cNvSpPr>
          <p:nvPr/>
        </p:nvSpPr>
        <p:spPr bwMode="auto">
          <a:xfrm>
            <a:off x="2590800" y="1447800"/>
            <a:ext cx="4191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800" b="1" dirty="0" smtClean="0">
                <a:solidFill>
                  <a:schemeClr val="bg1">
                    <a:lumMod val="50000"/>
                  </a:schemeClr>
                </a:solidFill>
                <a:latin typeface="Arial Narrow" pitchFamily="34" charset="0"/>
                <a:cs typeface="Franklin Gothic Medium"/>
              </a:rPr>
              <a:t>Successes and Challenges in the </a:t>
            </a:r>
            <a:r>
              <a:rPr lang="en-US" sz="2800" b="1" dirty="0" err="1" smtClean="0">
                <a:solidFill>
                  <a:schemeClr val="bg1">
                    <a:lumMod val="50000"/>
                  </a:schemeClr>
                </a:solidFill>
                <a:latin typeface="Arial Narrow" pitchFamily="34" charset="0"/>
                <a:cs typeface="Franklin Gothic Medium"/>
              </a:rPr>
              <a:t>Sweatfree</a:t>
            </a:r>
            <a:r>
              <a:rPr lang="en-US" sz="2800" b="1" dirty="0" smtClean="0">
                <a:solidFill>
                  <a:schemeClr val="bg1">
                    <a:lumMod val="50000"/>
                  </a:schemeClr>
                </a:solidFill>
                <a:latin typeface="Arial Narrow" pitchFamily="34" charset="0"/>
                <a:cs typeface="Franklin Gothic Medium"/>
              </a:rPr>
              <a:t> Movement</a:t>
            </a:r>
          </a:p>
          <a:p>
            <a:endParaRPr lang="en-US" sz="2000" dirty="0"/>
          </a:p>
        </p:txBody>
      </p:sp>
    </p:spTree>
  </p:cSld>
  <p:clrMapOvr>
    <a:masterClrMapping/>
  </p:clrMapOvr>
  <p:transition spd="slow">
    <p:push dir="u"/>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ow">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Executive.thmx</Template>
  <TotalTime>62848</TotalTime>
  <Words>2103</Words>
  <Application>Microsoft Office PowerPoint</Application>
  <PresentationFormat>On-screen Show (4:3)</PresentationFormat>
  <Paragraphs>323</Paragraphs>
  <Slides>53</Slides>
  <Notes>46</Notes>
  <HiddenSlides>0</HiddenSlides>
  <MMClips>0</MMClips>
  <ScaleCrop>false</ScaleCrop>
  <HeadingPairs>
    <vt:vector size="4" baseType="variant">
      <vt:variant>
        <vt:lpstr>Theme</vt:lpstr>
      </vt:variant>
      <vt:variant>
        <vt:i4>3</vt:i4>
      </vt:variant>
      <vt:variant>
        <vt:lpstr>Slide Titles</vt:lpstr>
      </vt:variant>
      <vt:variant>
        <vt:i4>53</vt:i4>
      </vt:variant>
    </vt:vector>
  </HeadingPairs>
  <TitlesOfParts>
    <vt:vector size="56" baseType="lpstr">
      <vt:lpstr>Office Theme</vt:lpstr>
      <vt:lpstr>Flow</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Minimum Wage Law</vt:lpstr>
      <vt:lpstr>Documented Non-Compliance</vt:lpstr>
      <vt:lpstr>WRC Findings</vt:lpstr>
      <vt:lpstr>Overtime</vt:lpstr>
      <vt:lpstr>Cost of Living</vt:lpstr>
      <vt:lpstr>New Living Wage Report </vt:lpstr>
      <vt:lpstr>Food Insecurity</vt:lpstr>
      <vt:lpstr>Food  Insecurity</vt:lpstr>
      <vt:lpstr>Medical Care</vt:lpstr>
      <vt:lpstr>Shelter</vt:lpstr>
      <vt:lpstr>Recommendations to Brands</vt:lpstr>
      <vt:lpstr>Key Buyers</vt:lpstr>
      <vt:lpstr>Engagement with buyers </vt:lpstr>
      <vt:lpstr>Current Status </vt:lpstr>
      <vt:lpstr>PowerPoint Presentation</vt:lpstr>
      <vt:lpstr>PowerPoint Presentation</vt:lpstr>
      <vt:lpstr>PowerPoint Presentation</vt:lpstr>
      <vt:lpstr>PowerPoint Presentation</vt:lpstr>
      <vt:lpstr>PowerPoint Presentation</vt:lpstr>
      <vt:lpstr>PowerPoint Presentation</vt:lpstr>
      <vt:lpstr>Samsung workers exposed to chemicals</vt:lpstr>
      <vt:lpstr>Foxconn installs safety nets in response to suicides</vt:lpstr>
      <vt:lpstr>PowerPoint Presentation</vt:lpstr>
      <vt:lpstr>PowerPoint Presentation</vt:lpstr>
      <vt:lpstr>PowerPoint Presentation</vt:lpstr>
      <vt:lpstr>Brands target of campaigns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SweatFree</dc:creator>
  <cp:lastModifiedBy>matt</cp:lastModifiedBy>
  <cp:revision>1969</cp:revision>
  <dcterms:created xsi:type="dcterms:W3CDTF">2010-04-25T19:47:09Z</dcterms:created>
  <dcterms:modified xsi:type="dcterms:W3CDTF">2019-06-18T18:00:33Z</dcterms:modified>
</cp:coreProperties>
</file>