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1" r:id="rId2"/>
  </p:sldMasterIdLst>
  <p:notesMasterIdLst>
    <p:notesMasterId r:id="rId10"/>
  </p:notesMasterIdLst>
  <p:handoutMasterIdLst>
    <p:handoutMasterId r:id="rId11"/>
  </p:handoutMasterIdLst>
  <p:sldIdLst>
    <p:sldId id="263" r:id="rId3"/>
    <p:sldId id="264" r:id="rId4"/>
    <p:sldId id="267" r:id="rId5"/>
    <p:sldId id="268" r:id="rId6"/>
    <p:sldId id="270" r:id="rId7"/>
    <p:sldId id="269" r:id="rId8"/>
    <p:sldId id="265" r:id="rId9"/>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98989"/>
    <a:srgbClr val="01C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2" autoAdjust="0"/>
    <p:restoredTop sz="94660"/>
  </p:normalViewPr>
  <p:slideViewPr>
    <p:cSldViewPr snapToGrid="0">
      <p:cViewPr varScale="1">
        <p:scale>
          <a:sx n="69" d="100"/>
          <a:sy n="69"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353DF5C-3DEF-4A70-95A5-76C8819B95CC}" type="datetime1">
              <a:rPr lang="nb-NO"/>
              <a:pPr/>
              <a:t>04.12.2012</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54C25C5-38D0-4C72-98D5-F177C3895F9F}" type="slidenum">
              <a:rPr lang="nb-NO"/>
              <a:pPr/>
              <a:t>‹#›</a:t>
            </a:fld>
            <a:endParaRPr lang="nb-NO"/>
          </a:p>
        </p:txBody>
      </p:sp>
    </p:spTree>
    <p:extLst>
      <p:ext uri="{BB962C8B-B14F-4D97-AF65-F5344CB8AC3E}">
        <p14:creationId xmlns:p14="http://schemas.microsoft.com/office/powerpoint/2010/main" val="4166318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1EEE72A-56A2-4D9D-85A5-AA4B57FCA404}" type="datetime1">
              <a:rPr lang="nb-NO"/>
              <a:pPr/>
              <a:t>04.12.2012</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6F13357-3771-4628-A718-E91C36EA733F}" type="slidenum">
              <a:rPr lang="nb-NO"/>
              <a:pPr/>
              <a:t>‹#›</a:t>
            </a:fld>
            <a:endParaRPr lang="nb-NO"/>
          </a:p>
        </p:txBody>
      </p:sp>
    </p:spTree>
    <p:extLst>
      <p:ext uri="{BB962C8B-B14F-4D97-AF65-F5344CB8AC3E}">
        <p14:creationId xmlns:p14="http://schemas.microsoft.com/office/powerpoint/2010/main" val="271252706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TextEdit="1"/>
          </p:cNvSpPr>
          <p:nvPr>
            <p:ph type="sldImg"/>
          </p:nvPr>
        </p:nvSpPr>
        <p:spPr bwMode="auto">
          <a:noFill/>
          <a:ln>
            <a:solidFill>
              <a:srgbClr val="000000"/>
            </a:solidFill>
            <a:miter lim="800000"/>
            <a:headEnd/>
            <a:tailEnd/>
          </a:ln>
        </p:spPr>
      </p:sp>
      <p:sp>
        <p:nvSpPr>
          <p:cNvPr id="19459" name="Rectangle 1027"/>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3</a:t>
            </a:fld>
            <a:endParaRPr lang="nb-NO"/>
          </a:p>
        </p:txBody>
      </p:sp>
    </p:spTree>
    <p:extLst>
      <p:ext uri="{BB962C8B-B14F-4D97-AF65-F5344CB8AC3E}">
        <p14:creationId xmlns:p14="http://schemas.microsoft.com/office/powerpoint/2010/main" val="424847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217879" indent="-217879">
              <a:buAutoNum type="arabicPeriod"/>
            </a:pPr>
            <a:r>
              <a:rPr lang="nb-NO" dirty="0" smtClean="0"/>
              <a:t>General</a:t>
            </a:r>
            <a:r>
              <a:rPr lang="nb-NO" baseline="0" dirty="0" smtClean="0"/>
              <a:t> </a:t>
            </a:r>
            <a:r>
              <a:rPr lang="nb-NO" baseline="0" dirty="0" err="1" smtClean="0"/>
              <a:t>guidance</a:t>
            </a:r>
            <a:r>
              <a:rPr lang="nb-NO" baseline="0" dirty="0" smtClean="0"/>
              <a:t> </a:t>
            </a:r>
            <a:r>
              <a:rPr lang="nb-NO" baseline="0" dirty="0" err="1" smtClean="0"/>
              <a:t>on</a:t>
            </a:r>
            <a:r>
              <a:rPr lang="nb-NO" baseline="0" dirty="0" smtClean="0"/>
              <a:t> </a:t>
            </a:r>
            <a:r>
              <a:rPr lang="nb-NO" baseline="0" dirty="0" err="1" smtClean="0"/>
              <a:t>how</a:t>
            </a:r>
            <a:r>
              <a:rPr lang="nb-NO" baseline="0" dirty="0" smtClean="0"/>
              <a:t> to </a:t>
            </a:r>
            <a:r>
              <a:rPr lang="nb-NO" baseline="0" dirty="0" err="1" smtClean="0"/>
              <a:t>mainstream</a:t>
            </a:r>
            <a:r>
              <a:rPr lang="nb-NO" baseline="0" dirty="0" smtClean="0"/>
              <a:t> </a:t>
            </a:r>
            <a:r>
              <a:rPr lang="nb-NO" baseline="0" dirty="0" err="1" smtClean="0"/>
              <a:t>SRPP</a:t>
            </a:r>
            <a:r>
              <a:rPr lang="nb-NO" baseline="0" dirty="0" smtClean="0"/>
              <a:t>: in order to </a:t>
            </a:r>
            <a:r>
              <a:rPr lang="nb-NO" baseline="0" dirty="0" err="1" smtClean="0"/>
              <a:t>ensure</a:t>
            </a:r>
            <a:r>
              <a:rPr lang="nb-NO" baseline="0" dirty="0" smtClean="0"/>
              <a:t> </a:t>
            </a:r>
            <a:r>
              <a:rPr lang="nb-NO" baseline="0" dirty="0" err="1" smtClean="0"/>
              <a:t>public</a:t>
            </a:r>
            <a:r>
              <a:rPr lang="nb-NO" baseline="0" dirty="0" smtClean="0"/>
              <a:t> </a:t>
            </a:r>
            <a:r>
              <a:rPr lang="nb-NO" baseline="0" dirty="0" err="1" smtClean="0"/>
              <a:t>procurement</a:t>
            </a:r>
            <a:r>
              <a:rPr lang="nb-NO" baseline="0" dirty="0" smtClean="0"/>
              <a:t> to </a:t>
            </a:r>
            <a:r>
              <a:rPr lang="nb-NO" baseline="0" dirty="0" err="1" smtClean="0"/>
              <a:t>embrace</a:t>
            </a:r>
            <a:r>
              <a:rPr lang="nb-NO" baseline="0" dirty="0" smtClean="0"/>
              <a:t> </a:t>
            </a:r>
            <a:r>
              <a:rPr lang="nb-NO" baseline="0" dirty="0" err="1" smtClean="0"/>
              <a:t>the</a:t>
            </a:r>
            <a:r>
              <a:rPr lang="nb-NO" baseline="0" dirty="0" smtClean="0"/>
              <a:t> </a:t>
            </a:r>
            <a:r>
              <a:rPr lang="nb-NO" baseline="0" dirty="0" err="1" smtClean="0"/>
              <a:t>principles</a:t>
            </a:r>
            <a:r>
              <a:rPr lang="nb-NO" baseline="0" dirty="0" smtClean="0"/>
              <a:t> </a:t>
            </a:r>
            <a:r>
              <a:rPr lang="nb-NO" baseline="0" dirty="0" err="1" smtClean="0"/>
              <a:t>of</a:t>
            </a:r>
            <a:r>
              <a:rPr lang="nb-NO" baseline="0" dirty="0" smtClean="0"/>
              <a:t> fair </a:t>
            </a:r>
            <a:r>
              <a:rPr lang="nb-NO" baseline="0" dirty="0" err="1" smtClean="0"/>
              <a:t>competition</a:t>
            </a:r>
            <a:r>
              <a:rPr lang="nb-NO" baseline="0" dirty="0" smtClean="0"/>
              <a:t>, </a:t>
            </a:r>
            <a:r>
              <a:rPr lang="nb-NO" baseline="0" dirty="0" err="1" smtClean="0"/>
              <a:t>transparency</a:t>
            </a:r>
            <a:r>
              <a:rPr lang="nb-NO" baseline="0" dirty="0" smtClean="0"/>
              <a:t>, </a:t>
            </a:r>
            <a:r>
              <a:rPr lang="nb-NO" baseline="0" dirty="0" err="1" smtClean="0"/>
              <a:t>equal</a:t>
            </a:r>
            <a:r>
              <a:rPr lang="nb-NO" baseline="0" dirty="0" smtClean="0"/>
              <a:t> </a:t>
            </a:r>
            <a:r>
              <a:rPr lang="nb-NO" baseline="0" dirty="0" err="1" smtClean="0"/>
              <a:t>treatment</a:t>
            </a:r>
            <a:r>
              <a:rPr lang="nb-NO" baseline="0" dirty="0" smtClean="0"/>
              <a:t> and most </a:t>
            </a:r>
            <a:r>
              <a:rPr lang="nb-NO" baseline="0" dirty="0" err="1" smtClean="0"/>
              <a:t>value</a:t>
            </a:r>
            <a:r>
              <a:rPr lang="nb-NO" baseline="0" dirty="0" smtClean="0"/>
              <a:t> for </a:t>
            </a:r>
            <a:r>
              <a:rPr lang="nb-NO" baseline="0" dirty="0" err="1" smtClean="0"/>
              <a:t>taxpayers</a:t>
            </a:r>
            <a:r>
              <a:rPr lang="nb-NO" baseline="0" dirty="0" smtClean="0"/>
              <a:t> </a:t>
            </a:r>
            <a:r>
              <a:rPr lang="nb-NO" baseline="0" dirty="0" err="1" smtClean="0"/>
              <a:t>money</a:t>
            </a:r>
            <a:endParaRPr lang="nb-NO" baseline="0" dirty="0" smtClean="0"/>
          </a:p>
          <a:p>
            <a:pPr marL="217879" indent="-217879">
              <a:buAutoNum type="arabicPeriod"/>
            </a:pPr>
            <a:endParaRPr lang="nb-NO" baseline="0" dirty="0" smtClean="0"/>
          </a:p>
          <a:p>
            <a:pPr marL="217879" indent="-217879">
              <a:buAutoNum type="arabicPeriod"/>
            </a:pPr>
            <a:endParaRPr lang="nb-NO" baseline="0" dirty="0" smtClean="0"/>
          </a:p>
          <a:p>
            <a:pPr marL="217879" indent="-217879">
              <a:buAutoNum type="arabicPeriod"/>
            </a:pPr>
            <a:endParaRPr lang="nb-NO" baseline="0" dirty="0" smtClean="0"/>
          </a:p>
          <a:p>
            <a:pPr marL="217879" indent="-217879">
              <a:buAutoNum type="arabicPeriod"/>
            </a:pPr>
            <a:endParaRPr lang="nb-NO" baseline="0" dirty="0" smtClean="0"/>
          </a:p>
          <a:p>
            <a:pPr marL="217879" indent="-217879">
              <a:buAutoNum type="arabicPeriod"/>
            </a:pPr>
            <a:r>
              <a:rPr lang="nb-NO" baseline="0" dirty="0" err="1" smtClean="0"/>
              <a:t>Step</a:t>
            </a:r>
            <a:r>
              <a:rPr lang="nb-NO" baseline="0" dirty="0" smtClean="0"/>
              <a:t> by </a:t>
            </a:r>
            <a:r>
              <a:rPr lang="nb-NO" baseline="0" dirty="0" err="1" smtClean="0"/>
              <a:t>step</a:t>
            </a:r>
            <a:r>
              <a:rPr lang="nb-NO" baseline="0" dirty="0" smtClean="0"/>
              <a:t> </a:t>
            </a:r>
            <a:r>
              <a:rPr lang="nb-NO" baseline="0" dirty="0" err="1" smtClean="0"/>
              <a:t>guidance</a:t>
            </a:r>
            <a:r>
              <a:rPr lang="nb-NO" baseline="0" dirty="0" smtClean="0"/>
              <a:t>: </a:t>
            </a:r>
            <a:r>
              <a:rPr lang="nb-NO" baseline="0" dirty="0" err="1" smtClean="0"/>
              <a:t>through</a:t>
            </a:r>
            <a:r>
              <a:rPr lang="nb-NO" baseline="0" dirty="0" smtClean="0"/>
              <a:t> </a:t>
            </a:r>
            <a:r>
              <a:rPr lang="nb-NO" baseline="0" dirty="0" err="1" smtClean="0"/>
              <a:t>the</a:t>
            </a:r>
            <a:r>
              <a:rPr lang="nb-NO" baseline="0" dirty="0" smtClean="0"/>
              <a:t> </a:t>
            </a:r>
            <a:r>
              <a:rPr lang="nb-NO" baseline="0" dirty="0" err="1" smtClean="0"/>
              <a:t>whole</a:t>
            </a:r>
            <a:r>
              <a:rPr lang="nb-NO" baseline="0" dirty="0" smtClean="0"/>
              <a:t> </a:t>
            </a:r>
            <a:r>
              <a:rPr lang="nb-NO" baseline="0" dirty="0" err="1" smtClean="0"/>
              <a:t>procurement</a:t>
            </a:r>
            <a:r>
              <a:rPr lang="nb-NO" baseline="0" dirty="0" smtClean="0"/>
              <a:t> </a:t>
            </a:r>
            <a:r>
              <a:rPr lang="nb-NO" baseline="0" dirty="0" err="1" smtClean="0"/>
              <a:t>process</a:t>
            </a:r>
            <a:r>
              <a:rPr lang="nb-NO" baseline="0" dirty="0" smtClean="0"/>
              <a:t>: from </a:t>
            </a:r>
            <a:r>
              <a:rPr lang="nb-NO" baseline="0" dirty="0" err="1" smtClean="0"/>
              <a:t>procurement</a:t>
            </a:r>
            <a:r>
              <a:rPr lang="nb-NO" baseline="0" dirty="0" smtClean="0"/>
              <a:t> planning to </a:t>
            </a:r>
            <a:r>
              <a:rPr lang="nb-NO" baseline="0" dirty="0" err="1" smtClean="0"/>
              <a:t>following</a:t>
            </a:r>
            <a:r>
              <a:rPr lang="nb-NO" baseline="0" dirty="0" smtClean="0"/>
              <a:t> up </a:t>
            </a:r>
            <a:r>
              <a:rPr lang="nb-NO" baseline="0" dirty="0" err="1" smtClean="0"/>
              <a:t>the</a:t>
            </a:r>
            <a:r>
              <a:rPr lang="nb-NO" baseline="0" dirty="0" smtClean="0"/>
              <a:t> </a:t>
            </a:r>
            <a:r>
              <a:rPr lang="nb-NO" baseline="0" dirty="0" err="1" smtClean="0"/>
              <a:t>contract</a:t>
            </a:r>
            <a:endParaRPr lang="nb-NO" baseline="0" dirty="0" smtClean="0"/>
          </a:p>
          <a:p>
            <a:pPr marL="217879" indent="-217879">
              <a:buAutoNum type="arabicPeriod"/>
            </a:pPr>
            <a:endParaRPr lang="nb-NO" baseline="0" dirty="0" smtClean="0"/>
          </a:p>
          <a:p>
            <a:pPr marL="217879" indent="-217879">
              <a:buAutoNum type="arabicPeriod"/>
            </a:pPr>
            <a:endParaRPr lang="nb-NO" baseline="0" dirty="0" smtClean="0"/>
          </a:p>
          <a:p>
            <a:pPr marL="217879" indent="-217879">
              <a:buAutoNum type="arabicPeriod"/>
            </a:pPr>
            <a:endParaRPr lang="nb-NO" baseline="0" dirty="0" smtClean="0"/>
          </a:p>
          <a:p>
            <a:pPr marL="217879" indent="-217879">
              <a:buAutoNum type="arabicPeriod"/>
            </a:pPr>
            <a:endParaRPr lang="nb-NO" baseline="0" dirty="0" smtClean="0"/>
          </a:p>
          <a:p>
            <a:pPr marL="217879" indent="-217879">
              <a:buAutoNum type="arabicPeriod"/>
            </a:pPr>
            <a:r>
              <a:rPr lang="nb-NO" baseline="0" dirty="0" smtClean="0"/>
              <a:t>High risk </a:t>
            </a:r>
            <a:r>
              <a:rPr lang="nb-NO" baseline="0" dirty="0" err="1" smtClean="0"/>
              <a:t>product</a:t>
            </a:r>
            <a:r>
              <a:rPr lang="nb-NO" baseline="0" dirty="0" smtClean="0"/>
              <a:t> list: </a:t>
            </a:r>
            <a:r>
              <a:rPr lang="nb-NO" baseline="0" dirty="0" err="1" smtClean="0"/>
              <a:t>this</a:t>
            </a:r>
            <a:r>
              <a:rPr lang="nb-NO" baseline="0" dirty="0" smtClean="0"/>
              <a:t> is a list </a:t>
            </a:r>
            <a:r>
              <a:rPr lang="nb-NO" baseline="0" dirty="0" err="1" smtClean="0"/>
              <a:t>we</a:t>
            </a:r>
            <a:r>
              <a:rPr lang="nb-NO" baseline="0" dirty="0" smtClean="0"/>
              <a:t> have </a:t>
            </a:r>
            <a:r>
              <a:rPr lang="nb-NO" baseline="0" dirty="0" err="1" smtClean="0"/>
              <a:t>devloped</a:t>
            </a:r>
            <a:r>
              <a:rPr lang="nb-NO" baseline="0" dirty="0" smtClean="0"/>
              <a:t> in </a:t>
            </a:r>
            <a:r>
              <a:rPr lang="nb-NO" baseline="0" dirty="0" err="1" smtClean="0"/>
              <a:t>cooperation</a:t>
            </a:r>
            <a:r>
              <a:rPr lang="nb-NO" baseline="0" dirty="0" smtClean="0"/>
              <a:t> </a:t>
            </a:r>
            <a:r>
              <a:rPr lang="nb-NO" baseline="0" dirty="0" err="1" smtClean="0"/>
              <a:t>with</a:t>
            </a:r>
            <a:r>
              <a:rPr lang="nb-NO" baseline="0" dirty="0" smtClean="0"/>
              <a:t> </a:t>
            </a:r>
            <a:r>
              <a:rPr lang="nb-NO" baseline="0" dirty="0" err="1" smtClean="0"/>
              <a:t>the</a:t>
            </a:r>
            <a:r>
              <a:rPr lang="nb-NO" baseline="0" dirty="0" smtClean="0"/>
              <a:t> UK CSR </a:t>
            </a:r>
            <a:r>
              <a:rPr lang="nb-NO" baseline="0" dirty="0" err="1" smtClean="0"/>
              <a:t>consultancy</a:t>
            </a:r>
            <a:r>
              <a:rPr lang="nb-NO" baseline="0" dirty="0" smtClean="0"/>
              <a:t> </a:t>
            </a:r>
            <a:r>
              <a:rPr lang="nb-NO" baseline="0" dirty="0" err="1" smtClean="0"/>
              <a:t>IMPACT</a:t>
            </a:r>
            <a:r>
              <a:rPr lang="nb-NO" baseline="0" dirty="0" smtClean="0"/>
              <a:t> – </a:t>
            </a:r>
            <a:r>
              <a:rPr lang="nb-NO" baseline="0" dirty="0" err="1" smtClean="0"/>
              <a:t>this</a:t>
            </a:r>
            <a:r>
              <a:rPr lang="nb-NO" baseline="0" dirty="0" smtClean="0"/>
              <a:t> list </a:t>
            </a:r>
            <a:r>
              <a:rPr lang="nb-NO" baseline="0" dirty="0" err="1" smtClean="0"/>
              <a:t>contains</a:t>
            </a:r>
            <a:r>
              <a:rPr lang="nb-NO" baseline="0" dirty="0" smtClean="0"/>
              <a:t> </a:t>
            </a:r>
            <a:r>
              <a:rPr lang="nb-NO" baseline="0" dirty="0" err="1" smtClean="0"/>
              <a:t>products</a:t>
            </a:r>
            <a:r>
              <a:rPr lang="nb-NO" baseline="0" dirty="0" smtClean="0"/>
              <a:t> </a:t>
            </a:r>
            <a:r>
              <a:rPr lang="nb-NO" baseline="0" dirty="0" err="1" smtClean="0"/>
              <a:t>with</a:t>
            </a:r>
            <a:r>
              <a:rPr lang="nb-NO" baseline="0" dirty="0" smtClean="0"/>
              <a:t> a </a:t>
            </a:r>
            <a:r>
              <a:rPr lang="nb-NO" baseline="0" dirty="0" err="1" smtClean="0"/>
              <a:t>documented</a:t>
            </a:r>
            <a:r>
              <a:rPr lang="nb-NO" baseline="0" dirty="0" smtClean="0"/>
              <a:t> </a:t>
            </a:r>
            <a:r>
              <a:rPr lang="nb-NO" baseline="0" dirty="0" err="1" smtClean="0"/>
              <a:t>high</a:t>
            </a:r>
            <a:r>
              <a:rPr lang="nb-NO" baseline="0" dirty="0" smtClean="0"/>
              <a:t> risk </a:t>
            </a:r>
            <a:r>
              <a:rPr lang="nb-NO" baseline="0" dirty="0" err="1" smtClean="0"/>
              <a:t>of</a:t>
            </a:r>
            <a:r>
              <a:rPr lang="nb-NO" baseline="0" dirty="0" smtClean="0"/>
              <a:t> </a:t>
            </a:r>
            <a:r>
              <a:rPr lang="nb-NO" baseline="0" dirty="0" err="1" smtClean="0"/>
              <a:t>systematic</a:t>
            </a:r>
            <a:r>
              <a:rPr lang="nb-NO" baseline="0" dirty="0" smtClean="0"/>
              <a:t> </a:t>
            </a:r>
            <a:r>
              <a:rPr lang="nb-NO" baseline="0" dirty="0" err="1" smtClean="0"/>
              <a:t>breaches</a:t>
            </a:r>
            <a:r>
              <a:rPr lang="nb-NO" baseline="0" dirty="0" smtClean="0"/>
              <a:t> </a:t>
            </a:r>
            <a:r>
              <a:rPr lang="nb-NO" baseline="0" dirty="0" err="1" smtClean="0"/>
              <a:t>of</a:t>
            </a:r>
            <a:r>
              <a:rPr lang="nb-NO" baseline="0" dirty="0" smtClean="0"/>
              <a:t> ILO </a:t>
            </a:r>
            <a:r>
              <a:rPr lang="nb-NO" baseline="0" dirty="0" err="1" smtClean="0"/>
              <a:t>conventions</a:t>
            </a:r>
            <a:r>
              <a:rPr lang="nb-NO" baseline="0" dirty="0" smtClean="0"/>
              <a:t> and human </a:t>
            </a:r>
            <a:r>
              <a:rPr lang="nb-NO" baseline="0" dirty="0" err="1" smtClean="0"/>
              <a:t>rights</a:t>
            </a:r>
            <a:r>
              <a:rPr lang="nb-NO" baseline="0" dirty="0" smtClean="0"/>
              <a:t> during </a:t>
            </a:r>
            <a:r>
              <a:rPr lang="nb-NO" baseline="0" dirty="0" err="1" smtClean="0"/>
              <a:t>the</a:t>
            </a:r>
            <a:r>
              <a:rPr lang="nb-NO" baseline="0" dirty="0" smtClean="0"/>
              <a:t> </a:t>
            </a:r>
            <a:r>
              <a:rPr lang="nb-NO" baseline="0" dirty="0" err="1" smtClean="0"/>
              <a:t>production</a:t>
            </a:r>
            <a:r>
              <a:rPr lang="nb-NO" baseline="0" dirty="0" smtClean="0"/>
              <a:t> </a:t>
            </a:r>
            <a:r>
              <a:rPr lang="nb-NO" baseline="0" dirty="0" err="1" smtClean="0"/>
              <a:t>phase</a:t>
            </a:r>
            <a:r>
              <a:rPr lang="nb-NO" baseline="0" dirty="0" smtClean="0"/>
              <a:t>. This list is </a:t>
            </a:r>
            <a:r>
              <a:rPr lang="nb-NO" baseline="0" dirty="0" err="1" smtClean="0"/>
              <a:t>updated</a:t>
            </a:r>
            <a:r>
              <a:rPr lang="nb-NO" baseline="0" dirty="0" smtClean="0"/>
              <a:t> </a:t>
            </a:r>
            <a:r>
              <a:rPr lang="nb-NO" baseline="0" dirty="0" err="1" smtClean="0"/>
              <a:t>continously</a:t>
            </a:r>
            <a:r>
              <a:rPr lang="nb-NO" baseline="0" dirty="0" smtClean="0"/>
              <a:t>.</a:t>
            </a:r>
          </a:p>
          <a:p>
            <a:r>
              <a:rPr lang="nb-NO" baseline="0" dirty="0" err="1" smtClean="0"/>
              <a:t>PROPORTIONALITY</a:t>
            </a:r>
            <a:endParaRPr lang="nb-NO" baseline="0" dirty="0" smtClean="0"/>
          </a:p>
          <a:p>
            <a:pPr marL="217879" indent="-217879">
              <a:buAutoNum type="arabicPeriod"/>
            </a:pPr>
            <a:endParaRPr lang="nb-NO" baseline="0" dirty="0" smtClean="0"/>
          </a:p>
          <a:p>
            <a:endParaRPr lang="nb-NO" baseline="0" dirty="0" smtClean="0"/>
          </a:p>
          <a:p>
            <a:pPr marL="217879" indent="-217879">
              <a:buAutoNum type="arabicPeriod"/>
            </a:pPr>
            <a:endParaRPr lang="nb-NO" baseline="0" dirty="0" smtClean="0"/>
          </a:p>
          <a:p>
            <a:r>
              <a:rPr lang="nb-NO" baseline="0" dirty="0" smtClean="0"/>
              <a:t>4. To </a:t>
            </a:r>
            <a:r>
              <a:rPr lang="nb-NO" baseline="0" dirty="0" err="1" smtClean="0"/>
              <a:t>ensure</a:t>
            </a:r>
            <a:r>
              <a:rPr lang="nb-NO" baseline="0" dirty="0" smtClean="0"/>
              <a:t> </a:t>
            </a:r>
            <a:r>
              <a:rPr lang="nb-NO" baseline="0" dirty="0" err="1" smtClean="0"/>
              <a:t>transparency</a:t>
            </a:r>
            <a:r>
              <a:rPr lang="nb-NO" baseline="0" dirty="0" smtClean="0"/>
              <a:t> and </a:t>
            </a:r>
            <a:r>
              <a:rPr lang="nb-NO" baseline="0" dirty="0" err="1" smtClean="0"/>
              <a:t>predictability</a:t>
            </a:r>
            <a:r>
              <a:rPr lang="nb-NO" baseline="0" dirty="0" smtClean="0"/>
              <a:t> </a:t>
            </a:r>
            <a:r>
              <a:rPr lang="nb-NO" baseline="0" dirty="0" err="1" smtClean="0"/>
              <a:t>we</a:t>
            </a:r>
            <a:r>
              <a:rPr lang="nb-NO" baseline="0" dirty="0" smtClean="0"/>
              <a:t> have </a:t>
            </a:r>
            <a:r>
              <a:rPr lang="nb-NO" baseline="0" dirty="0" err="1" smtClean="0"/>
              <a:t>SRPP</a:t>
            </a:r>
            <a:r>
              <a:rPr lang="nb-NO" baseline="0" dirty="0" smtClean="0"/>
              <a:t> TEMPLATES  for </a:t>
            </a:r>
            <a:r>
              <a:rPr lang="nb-NO" baseline="0" dirty="0" err="1" smtClean="0"/>
              <a:t>the</a:t>
            </a:r>
            <a:r>
              <a:rPr lang="nb-NO" baseline="0" dirty="0" smtClean="0"/>
              <a:t> </a:t>
            </a:r>
            <a:r>
              <a:rPr lang="nb-NO" baseline="0" dirty="0" err="1" smtClean="0"/>
              <a:t>procurers</a:t>
            </a:r>
            <a:r>
              <a:rPr lang="nb-NO" baseline="0" dirty="0" smtClean="0"/>
              <a:t> to </a:t>
            </a:r>
            <a:r>
              <a:rPr lang="nb-NO" baseline="0" dirty="0" err="1" smtClean="0"/>
              <a:t>put</a:t>
            </a:r>
            <a:r>
              <a:rPr lang="nb-NO" baseline="0" dirty="0" smtClean="0"/>
              <a:t> </a:t>
            </a:r>
            <a:r>
              <a:rPr lang="nb-NO" baseline="0" dirty="0" err="1" smtClean="0"/>
              <a:t>directly</a:t>
            </a:r>
            <a:r>
              <a:rPr lang="nb-NO" baseline="0" dirty="0" smtClean="0"/>
              <a:t> </a:t>
            </a:r>
            <a:r>
              <a:rPr lang="nb-NO" baseline="0" dirty="0" err="1" smtClean="0"/>
              <a:t>into</a:t>
            </a:r>
            <a:r>
              <a:rPr lang="nb-NO" baseline="0" dirty="0" smtClean="0"/>
              <a:t> </a:t>
            </a:r>
            <a:r>
              <a:rPr lang="nb-NO" baseline="0" dirty="0" err="1" smtClean="0"/>
              <a:t>the</a:t>
            </a:r>
            <a:r>
              <a:rPr lang="nb-NO" baseline="0" dirty="0" smtClean="0"/>
              <a:t> tender </a:t>
            </a:r>
            <a:r>
              <a:rPr lang="nb-NO" baseline="0" dirty="0" err="1" smtClean="0"/>
              <a:t>documents</a:t>
            </a:r>
            <a:r>
              <a:rPr lang="nb-NO" baseline="0" dirty="0" smtClean="0"/>
              <a:t>; and </a:t>
            </a:r>
            <a:r>
              <a:rPr lang="nb-NO" b="1" baseline="0" dirty="0" err="1" smtClean="0"/>
              <a:t>special</a:t>
            </a:r>
            <a:r>
              <a:rPr lang="nb-NO" b="1" baseline="0" dirty="0" smtClean="0"/>
              <a:t> </a:t>
            </a:r>
            <a:r>
              <a:rPr lang="nb-NO" b="1" baseline="0" dirty="0" err="1" smtClean="0"/>
              <a:t>contract</a:t>
            </a:r>
            <a:r>
              <a:rPr lang="nb-NO" b="1" baseline="0" dirty="0" smtClean="0"/>
              <a:t> </a:t>
            </a:r>
            <a:r>
              <a:rPr lang="nb-NO" b="1" baseline="0" dirty="0" err="1" smtClean="0"/>
              <a:t>clauses</a:t>
            </a:r>
            <a:r>
              <a:rPr lang="nb-NO" b="1" baseline="0" dirty="0" smtClean="0"/>
              <a:t> </a:t>
            </a:r>
            <a:r>
              <a:rPr lang="nb-NO" baseline="0" dirty="0" err="1" smtClean="0"/>
              <a:t>on</a:t>
            </a:r>
            <a:r>
              <a:rPr lang="nb-NO" baseline="0" dirty="0" smtClean="0"/>
              <a:t> </a:t>
            </a:r>
            <a:r>
              <a:rPr lang="nb-NO" baseline="0" dirty="0" err="1" smtClean="0"/>
              <a:t>socially</a:t>
            </a:r>
            <a:r>
              <a:rPr lang="nb-NO" baseline="0" dirty="0" smtClean="0"/>
              <a:t> </a:t>
            </a:r>
            <a:r>
              <a:rPr lang="nb-NO" baseline="0" dirty="0" err="1" smtClean="0"/>
              <a:t>responsible</a:t>
            </a:r>
            <a:r>
              <a:rPr lang="nb-NO" baseline="0" dirty="0" smtClean="0"/>
              <a:t> </a:t>
            </a:r>
            <a:r>
              <a:rPr lang="nb-NO" baseline="0" dirty="0" err="1" smtClean="0"/>
              <a:t>production</a:t>
            </a:r>
            <a:r>
              <a:rPr lang="nb-NO" baseline="0" dirty="0" smtClean="0"/>
              <a:t> to be </a:t>
            </a:r>
            <a:r>
              <a:rPr lang="nb-NO" baseline="0" dirty="0" err="1" smtClean="0"/>
              <a:t>added</a:t>
            </a:r>
            <a:r>
              <a:rPr lang="nb-NO" baseline="0" dirty="0" smtClean="0"/>
              <a:t> to </a:t>
            </a:r>
            <a:r>
              <a:rPr lang="nb-NO" baseline="0" dirty="0" err="1" smtClean="0"/>
              <a:t>the</a:t>
            </a:r>
            <a:r>
              <a:rPr lang="nb-NO" baseline="0" dirty="0" smtClean="0"/>
              <a:t> </a:t>
            </a:r>
            <a:r>
              <a:rPr lang="nb-NO" baseline="0" dirty="0" err="1" smtClean="0"/>
              <a:t>contract</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high</a:t>
            </a:r>
            <a:r>
              <a:rPr lang="nb-NO" baseline="0" dirty="0" smtClean="0"/>
              <a:t> risk </a:t>
            </a:r>
            <a:r>
              <a:rPr lang="nb-NO" baseline="0" dirty="0" err="1" smtClean="0"/>
              <a:t>product</a:t>
            </a:r>
            <a:r>
              <a:rPr lang="nb-NO" baseline="0" dirty="0" smtClean="0"/>
              <a:t> </a:t>
            </a:r>
            <a:r>
              <a:rPr lang="nb-NO" baseline="0" dirty="0" err="1" smtClean="0"/>
              <a:t>procurements</a:t>
            </a:r>
            <a:r>
              <a:rPr lang="nb-NO" baseline="0" dirty="0" smtClean="0"/>
              <a:t>. </a:t>
            </a:r>
            <a:r>
              <a:rPr lang="nb-NO" baseline="0" dirty="0" err="1" smtClean="0"/>
              <a:t>Self-questionnaire</a:t>
            </a:r>
            <a:r>
              <a:rPr lang="nb-NO" baseline="0" dirty="0" smtClean="0"/>
              <a:t> to be sent to </a:t>
            </a:r>
            <a:r>
              <a:rPr lang="nb-NO" baseline="0" dirty="0" err="1" smtClean="0"/>
              <a:t>the</a:t>
            </a:r>
            <a:r>
              <a:rPr lang="nb-NO" baseline="0" dirty="0" smtClean="0"/>
              <a:t> </a:t>
            </a:r>
            <a:r>
              <a:rPr lang="nb-NO" baseline="0" dirty="0" err="1" smtClean="0"/>
              <a:t>supplier</a:t>
            </a:r>
            <a:r>
              <a:rPr lang="nb-NO" baseline="0" dirty="0" smtClean="0"/>
              <a:t> in order to </a:t>
            </a:r>
            <a:r>
              <a:rPr lang="nb-NO" baseline="0" dirty="0" err="1" smtClean="0"/>
              <a:t>ensure</a:t>
            </a:r>
            <a:r>
              <a:rPr lang="nb-NO" baseline="0" dirty="0" smtClean="0"/>
              <a:t> </a:t>
            </a:r>
            <a:r>
              <a:rPr lang="nb-NO" b="1" baseline="0" dirty="0" err="1" smtClean="0"/>
              <a:t>equal</a:t>
            </a:r>
            <a:r>
              <a:rPr lang="nb-NO" b="1" baseline="0" dirty="0" smtClean="0"/>
              <a:t> </a:t>
            </a:r>
            <a:r>
              <a:rPr lang="nb-NO" b="1" baseline="0" dirty="0" err="1" smtClean="0"/>
              <a:t>treatment</a:t>
            </a:r>
            <a:r>
              <a:rPr lang="nb-NO" b="0" baseline="0" dirty="0" smtClean="0"/>
              <a:t>.</a:t>
            </a:r>
            <a:endParaRPr lang="nb-NO" baseline="0" dirty="0" smtClean="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4</a:t>
            </a:fld>
            <a:endParaRPr lang="nb-NO"/>
          </a:p>
        </p:txBody>
      </p:sp>
    </p:spTree>
    <p:extLst>
      <p:ext uri="{BB962C8B-B14F-4D97-AF65-F5344CB8AC3E}">
        <p14:creationId xmlns:p14="http://schemas.microsoft.com/office/powerpoint/2010/main" val="404985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Stiller krav både til oss som offentlige oppdragsgivere –</a:t>
            </a:r>
            <a:r>
              <a:rPr lang="nb-NO" baseline="0" dirty="0" smtClean="0"/>
              <a:t> </a:t>
            </a:r>
          </a:p>
          <a:p>
            <a:r>
              <a:rPr lang="nb-NO" baseline="0" dirty="0" smtClean="0"/>
              <a:t>vi skal opptre som enhver annen virksomhet med krav til bunnlinjen – </a:t>
            </a:r>
            <a:r>
              <a:rPr lang="nb-NO" baseline="0" dirty="0" err="1" smtClean="0"/>
              <a:t>dvs</a:t>
            </a:r>
            <a:r>
              <a:rPr lang="nb-NO" baseline="0" dirty="0" smtClean="0"/>
              <a:t> anskaffe det som er forretningsmessig mest lønnsomt for virksomheten.</a:t>
            </a:r>
          </a:p>
          <a:p>
            <a:endParaRPr lang="nb-NO" baseline="0" dirty="0" smtClean="0"/>
          </a:p>
          <a:p>
            <a:r>
              <a:rPr lang="nb-NO" baseline="0" dirty="0" smtClean="0"/>
              <a:t>MEN –det skal være LANGSIKTIG LØNNSOMT. Vi – liksom innkjøpere i næringslivet – kan ikke lengre kun gå ut og etterspørre lavest mulig pris til høyest mulig materiell kvalitet og ikke tenke på under hvilke forhold disse varer er produsert under. Ok, fin bord. Ikke så verst dyr og god kvalitet. Det er viktig. Men hva er kvalitet egentlig? Er det kun den materielle kvaliteten på varen? Nei – sier EU-domstolens generaladvokat Juliane Kokott: Hun lager en metafor om sukker</a:t>
            </a:r>
          </a:p>
        </p:txBody>
      </p:sp>
      <p:sp>
        <p:nvSpPr>
          <p:cNvPr id="4" name="Plassholder for lysbildenummer 3"/>
          <p:cNvSpPr>
            <a:spLocks noGrp="1"/>
          </p:cNvSpPr>
          <p:nvPr>
            <p:ph type="sldNum" sz="quarter" idx="10"/>
          </p:nvPr>
        </p:nvSpPr>
        <p:spPr/>
        <p:txBody>
          <a:bodyPr/>
          <a:lstStyle/>
          <a:p>
            <a:fld id="{70A40650-DE3A-4E3F-9703-0492E9676223}" type="slidenum">
              <a:rPr lang="nb-NO" smtClean="0"/>
              <a:t>6</a:t>
            </a:fld>
            <a:endParaRPr lang="nb-NO"/>
          </a:p>
        </p:txBody>
      </p:sp>
    </p:spTree>
    <p:extLst>
      <p:ext uri="{BB962C8B-B14F-4D97-AF65-F5344CB8AC3E}">
        <p14:creationId xmlns:p14="http://schemas.microsoft.com/office/powerpoint/2010/main" val="21955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pic>
        <p:nvPicPr>
          <p:cNvPr id="4" name="Picture 1036" descr="PPT-sirkler-RGB"/>
          <p:cNvPicPr>
            <a:picLocks noChangeAspect="1" noChangeArrowheads="1"/>
          </p:cNvPicPr>
          <p:nvPr/>
        </p:nvPicPr>
        <p:blipFill>
          <a:blip r:embed="rId2"/>
          <a:srcRect/>
          <a:stretch>
            <a:fillRect/>
          </a:stretch>
        </p:blipFill>
        <p:spPr bwMode="auto">
          <a:xfrm>
            <a:off x="8909050" y="3714750"/>
            <a:ext cx="234950" cy="220027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7338" y="404813"/>
            <a:ext cx="3178175" cy="630237"/>
          </a:xfrm>
          <a:prstGeom prst="rect">
            <a:avLst/>
          </a:prstGeom>
          <a:noFill/>
          <a:ln w="9525">
            <a:noFill/>
            <a:miter lim="800000"/>
            <a:headEnd/>
            <a:tailEnd/>
          </a:ln>
        </p:spPr>
      </p:pic>
      <p:sp>
        <p:nvSpPr>
          <p:cNvPr id="50178" name="Title Placeholder 1"/>
          <p:cNvSpPr>
            <a:spLocks noGrp="1"/>
          </p:cNvSpPr>
          <p:nvPr>
            <p:ph type="ctrTitle"/>
          </p:nvPr>
        </p:nvSpPr>
        <p:spPr>
          <a:xfrm>
            <a:off x="685800" y="2130425"/>
            <a:ext cx="7772400" cy="1470025"/>
          </a:xfrm>
        </p:spPr>
        <p:txBody>
          <a:bodyPr/>
          <a:lstStyle>
            <a:lvl1pPr algn="ctr">
              <a:defRPr>
                <a:latin typeface="Arial" pitchFamily="37" charset="0"/>
                <a:cs typeface="Arial" pitchFamily="37" charset="0"/>
              </a:defRPr>
            </a:lvl1pPr>
          </a:lstStyle>
          <a:p>
            <a:r>
              <a:rPr lang="nb-NO" smtClean="0"/>
              <a:t>Klikk for å redigere tittelstil</a:t>
            </a:r>
            <a:endParaRPr lang="en-US"/>
          </a:p>
        </p:txBody>
      </p:sp>
      <p:sp>
        <p:nvSpPr>
          <p:cNvPr id="50179" name="Text Placeholder 2"/>
          <p:cNvSpPr>
            <a:spLocks noGrp="1"/>
          </p:cNvSpPr>
          <p:nvPr>
            <p:ph type="subTitle" idx="1"/>
          </p:nvPr>
        </p:nvSpPr>
        <p:spPr>
          <a:xfrm>
            <a:off x="1371600" y="3886200"/>
            <a:ext cx="6400800" cy="1752600"/>
          </a:xfrm>
        </p:spPr>
        <p:txBody>
          <a:bodyPr/>
          <a:lstStyle>
            <a:lvl1pPr marL="0" indent="0" algn="ctr">
              <a:buFont typeface="Arial" pitchFamily="37" charset="0"/>
              <a:buNone/>
              <a:defRPr>
                <a:solidFill>
                  <a:srgbClr val="898989"/>
                </a:solidFill>
                <a:latin typeface="Arial" pitchFamily="37" charset="0"/>
                <a:cs typeface="Arial" pitchFamily="37" charset="0"/>
              </a:defRPr>
            </a:lvl1pPr>
          </a:lstStyle>
          <a:p>
            <a:r>
              <a:rPr lang="nb-NO" smtClean="0"/>
              <a:t>Klikk for å redigere undertittelstil i malen</a:t>
            </a:r>
            <a:endParaRPr lang="en-US"/>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3" name="Footer Placeholder 2"/>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6" name="Footer Placeholder 5"/>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6" name="Footer Placeholder 5"/>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Content Placeholder 2"/>
          <p:cNvSpPr>
            <a:spLocks noGrp="1"/>
          </p:cNvSpPr>
          <p:nvPr>
            <p:ph idx="1"/>
          </p:nvPr>
        </p:nvSpPr>
        <p:spPr>
          <a:xfrm>
            <a:off x="457200" y="1600200"/>
            <a:ext cx="8229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3" name="Footer Placeholder 4"/>
          <p:cNvSpPr>
            <a:spLocks noGrp="1"/>
          </p:cNvSpPr>
          <p:nvPr>
            <p:ph type="ftr" sz="quarter" idx="11"/>
          </p:nvPr>
        </p:nvSpPr>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132907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T-sirkler-RGB"/>
          <p:cNvPicPr>
            <a:picLocks noChangeAspect="1" noChangeArrowheads="1"/>
          </p:cNvPicPr>
          <p:nvPr/>
        </p:nvPicPr>
        <p:blipFill>
          <a:blip r:embed="rId2"/>
          <a:srcRect/>
          <a:stretch>
            <a:fillRect/>
          </a:stretch>
        </p:blipFill>
        <p:spPr bwMode="auto">
          <a:xfrm>
            <a:off x="8909050" y="3714750"/>
            <a:ext cx="234950" cy="220027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1527175" y="2636838"/>
            <a:ext cx="6035675" cy="1196975"/>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836613"/>
            <a:ext cx="77724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371600" y="4714875"/>
            <a:ext cx="6400800" cy="1752600"/>
          </a:xfrm>
        </p:spPr>
        <p:txBody>
          <a:bodyPr/>
          <a:lstStyle>
            <a:lvl1pPr marL="0" indent="0" algn="ctr">
              <a:buFont typeface="Arial" pitchFamily="37" charset="0"/>
              <a:buNone/>
              <a:defRPr>
                <a:solidFill>
                  <a:srgbClr val="898989"/>
                </a:solidFill>
              </a:defRPr>
            </a:lvl1pPr>
          </a:lstStyle>
          <a:p>
            <a:r>
              <a:rPr lang="en-US"/>
              <a:t>Click to edit Master subtitle style</a:t>
            </a:r>
          </a:p>
        </p:txBody>
      </p:sp>
    </p:spTree>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6" name="Footer Placeholder 5"/>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8" name="Footer Placeholder 7"/>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lvl1pPr>
              <a:defRPr/>
            </a:lvl1pPr>
          </a:lstStyle>
          <a:p>
            <a:fld id="{A7B4C432-0386-4337-81E0-4326203DA65D}" type="datetime4">
              <a:rPr lang="en-GB" smtClean="0"/>
              <a:pPr/>
              <a:t>04 December 2012</a:t>
            </a:fld>
            <a:endParaRPr lang="nb-NO" dirty="0"/>
          </a:p>
        </p:txBody>
      </p:sp>
      <p:sp>
        <p:nvSpPr>
          <p:cNvPr id="4" name="Footer Placeholder 3"/>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lvl1pPr>
          </a:lstStyle>
          <a:p>
            <a:r>
              <a:rPr lang="nb-NO"/>
              <a:t>Direktoratet for forvaltning og IKT</a:t>
            </a:r>
          </a:p>
        </p:txBody>
      </p:sp>
      <p:cxnSp>
        <p:nvCxnSpPr>
          <p:cNvPr id="10" name="Straight Connector 9"/>
          <p:cNvCxnSpPr/>
          <p:nvPr/>
        </p:nvCxnSpPr>
        <p:spPr>
          <a:xfrm>
            <a:off x="457200" y="6126163"/>
            <a:ext cx="8229600" cy="1587"/>
          </a:xfrm>
          <a:prstGeom prst="line">
            <a:avLst/>
          </a:prstGeom>
        </p:spPr>
        <p:style>
          <a:lnRef idx="1">
            <a:schemeClr val="accent3"/>
          </a:lnRef>
          <a:fillRef idx="0">
            <a:schemeClr val="accent3"/>
          </a:fillRef>
          <a:effectRef idx="0">
            <a:schemeClr val="accent3"/>
          </a:effectRef>
          <a:fontRef idx="minor">
            <a:schemeClr val="tx1"/>
          </a:fontRef>
        </p:style>
      </p:cxnSp>
      <p:pic>
        <p:nvPicPr>
          <p:cNvPr id="1031" name="Picture 8" descr="PPT-logo-RGB"/>
          <p:cNvPicPr>
            <a:picLocks noChangeAspect="1" noChangeArrowheads="1"/>
          </p:cNvPicPr>
          <p:nvPr/>
        </p:nvPicPr>
        <p:blipFill>
          <a:blip r:embed="rId5"/>
          <a:srcRect r="47110"/>
          <a:stretch>
            <a:fillRect/>
          </a:stretch>
        </p:blipFill>
        <p:spPr bwMode="auto">
          <a:xfrm>
            <a:off x="7829550" y="6215063"/>
            <a:ext cx="85725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Lst>
  <p:hf sldNum="0" hdr="0"/>
  <p:txStyles>
    <p:titleStyle>
      <a:lvl1pPr algn="l" defTabSz="457200" rtl="0" eaLnBrk="1" fontAlgn="base" hangingPunct="1">
        <a:spcBef>
          <a:spcPct val="0"/>
        </a:spcBef>
        <a:spcAft>
          <a:spcPct val="0"/>
        </a:spcAft>
        <a:defRPr sz="4400" kern="1200">
          <a:solidFill>
            <a:schemeClr val="tx1"/>
          </a:solidFill>
          <a:latin typeface="Arial"/>
          <a:ea typeface="Arial" pitchFamily="37" charset="0"/>
          <a:cs typeface="Arial"/>
        </a:defRPr>
      </a:lvl1pPr>
      <a:lvl2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1" fontAlgn="base" hangingPunct="1">
        <a:spcBef>
          <a:spcPct val="20000"/>
        </a:spcBef>
        <a:spcAft>
          <a:spcPct val="0"/>
        </a:spcAft>
        <a:buFont typeface="Arial" charset="0"/>
        <a:buBlip>
          <a:blip r:embed="rId6"/>
        </a:buBlip>
        <a:tabLst>
          <a:tab pos="630238" algn="l"/>
        </a:tabLst>
        <a:defRPr sz="2800" kern="1200">
          <a:solidFill>
            <a:schemeClr val="tx1"/>
          </a:solidFill>
          <a:latin typeface="Arial"/>
          <a:ea typeface="Arial" pitchFamily="37" charset="0"/>
          <a:cs typeface="Arial"/>
        </a:defRPr>
      </a:lvl1pPr>
      <a:lvl2pPr marL="630238" indent="-180975" algn="l" defTabSz="457200" rtl="0" eaLnBrk="1" fontAlgn="base" hangingPunct="1">
        <a:spcBef>
          <a:spcPct val="20000"/>
        </a:spcBef>
        <a:spcAft>
          <a:spcPct val="0"/>
        </a:spcAft>
        <a:buFont typeface="Arial" charset="0"/>
        <a:buBlip>
          <a:blip r:embed="rId6"/>
        </a:buBlip>
        <a:tabLst>
          <a:tab pos="630238" algn="l"/>
        </a:tabLst>
        <a:defRPr sz="2000" kern="1200">
          <a:solidFill>
            <a:schemeClr val="tx1"/>
          </a:solidFill>
          <a:latin typeface="Arial"/>
          <a:ea typeface="Arial" pitchFamily="37" charset="0"/>
          <a:cs typeface="Arial"/>
        </a:defRPr>
      </a:lvl2pPr>
      <a:lvl3pPr marL="989013" indent="-179388" algn="l" defTabSz="457200" rtl="0" eaLnBrk="1" fontAlgn="base" hangingPunct="1">
        <a:spcBef>
          <a:spcPct val="20000"/>
        </a:spcBef>
        <a:spcAft>
          <a:spcPct val="0"/>
        </a:spcAft>
        <a:buFont typeface="Arial" charset="0"/>
        <a:buBlip>
          <a:blip r:embed="rId6"/>
        </a:buBlip>
        <a:tabLst>
          <a:tab pos="630238" algn="l"/>
        </a:tabLst>
        <a:defRPr kern="1200">
          <a:solidFill>
            <a:schemeClr val="tx1"/>
          </a:solidFill>
          <a:latin typeface="Arial"/>
          <a:ea typeface="Arial" pitchFamily="37" charset="0"/>
          <a:cs typeface="Arial"/>
        </a:defRPr>
      </a:lvl3pPr>
      <a:lvl4pPr marL="1349375" indent="-180975" algn="l" defTabSz="457200" rtl="0" eaLnBrk="1" fontAlgn="base" hangingPunct="1">
        <a:spcBef>
          <a:spcPct val="20000"/>
        </a:spcBef>
        <a:spcAft>
          <a:spcPct val="0"/>
        </a:spcAft>
        <a:buFont typeface="Arial" charset="0"/>
        <a:buBlip>
          <a:blip r:embed="rId6"/>
        </a:buBlip>
        <a:tabLst>
          <a:tab pos="630238" algn="l"/>
        </a:tabLst>
        <a:defRPr sz="1600" kern="1200">
          <a:solidFill>
            <a:schemeClr val="tx1"/>
          </a:solidFill>
          <a:latin typeface="Arial"/>
          <a:ea typeface="Arial" pitchFamily="37" charset="0"/>
          <a:cs typeface="Arial"/>
        </a:defRPr>
      </a:lvl4pPr>
      <a:lvl5pPr marL="1708150" indent="-179388" algn="l" defTabSz="457200" rtl="0" eaLnBrk="1" fontAlgn="base" hangingPunct="1">
        <a:spcBef>
          <a:spcPct val="20000"/>
        </a:spcBef>
        <a:spcAft>
          <a:spcPct val="0"/>
        </a:spcAft>
        <a:buFont typeface="Arial" charset="0"/>
        <a:buBlip>
          <a:blip r:embed="rId6"/>
        </a:buBlip>
        <a:tabLst>
          <a:tab pos="630238" algn="l"/>
        </a:tabLst>
        <a:defRPr sz="1600" i="1" kern="1200">
          <a:solidFill>
            <a:schemeClr val="tx1"/>
          </a:solidFill>
          <a:latin typeface="Arial"/>
          <a:ea typeface="Arial" pitchFamily="37"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fld id="{A7B4C432-0386-4337-81E0-4326203DA65D}" type="datetime4">
              <a:rPr lang="en-GB" smtClean="0"/>
              <a:pPr/>
              <a:t>04 December 2012</a:t>
            </a:fld>
            <a:endParaRPr lang="nb-N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lvl1pPr>
          </a:lstStyle>
          <a:p>
            <a:r>
              <a:rPr lang="nb-NO"/>
              <a:t>Direktoratet for forvaltning og IKT</a:t>
            </a:r>
          </a:p>
        </p:txBody>
      </p:sp>
      <p:pic>
        <p:nvPicPr>
          <p:cNvPr id="4102" name="Picture 1032" descr="PPT-logo-RGB"/>
          <p:cNvPicPr>
            <a:picLocks noChangeAspect="1" noChangeArrowheads="1"/>
          </p:cNvPicPr>
          <p:nvPr/>
        </p:nvPicPr>
        <p:blipFill>
          <a:blip r:embed="rId13"/>
          <a:srcRect r="47110"/>
          <a:stretch>
            <a:fillRect/>
          </a:stretch>
        </p:blipFill>
        <p:spPr bwMode="auto">
          <a:xfrm>
            <a:off x="7829550" y="6215063"/>
            <a:ext cx="85725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4"/>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4"/>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4"/>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4"/>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4"/>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p:cNvSpPr>
          <p:nvPr>
            <p:ph type="subTitle" idx="1"/>
          </p:nvPr>
        </p:nvSpPr>
        <p:spPr/>
        <p:txBody>
          <a:bodyPr/>
          <a:lstStyle/>
          <a:p>
            <a:r>
              <a:rPr lang="en-US" dirty="0" smtClean="0">
                <a:latin typeface="Arial" charset="0"/>
                <a:cs typeface="Arial" charset="0"/>
              </a:rPr>
              <a:t>Jenny </a:t>
            </a:r>
            <a:r>
              <a:rPr lang="en-US" dirty="0">
                <a:latin typeface="Arial" charset="0"/>
                <a:cs typeface="Arial" charset="0"/>
              </a:rPr>
              <a:t>Ählström</a:t>
            </a:r>
          </a:p>
          <a:p>
            <a:r>
              <a:rPr lang="en-US" dirty="0">
                <a:latin typeface="Arial" charset="0"/>
                <a:cs typeface="Arial" charset="0"/>
              </a:rPr>
              <a:t>Senior Adviser, Norwegian Agency for Public Procurement and </a:t>
            </a:r>
            <a:r>
              <a:rPr lang="en-US" dirty="0" err="1">
                <a:latin typeface="Arial" charset="0"/>
                <a:cs typeface="Arial" charset="0"/>
              </a:rPr>
              <a:t>eGovernment</a:t>
            </a:r>
            <a:endParaRPr lang="en-US" dirty="0">
              <a:latin typeface="Arial" charset="0"/>
              <a:cs typeface="Arial" charset="0"/>
            </a:endParaRPr>
          </a:p>
          <a:p>
            <a:r>
              <a:rPr lang="en-US" dirty="0" smtClean="0">
                <a:latin typeface="Arial" charset="0"/>
                <a:cs typeface="Arial" charset="0"/>
              </a:rPr>
              <a:t>19.10.2012</a:t>
            </a:r>
            <a:endParaRPr lang="en-US" dirty="0">
              <a:latin typeface="Arial" charset="0"/>
              <a:cs typeface="Arial" charset="0"/>
            </a:endParaRPr>
          </a:p>
        </p:txBody>
      </p:sp>
      <p:sp>
        <p:nvSpPr>
          <p:cNvPr id="18436" name="Rectangle 4"/>
          <p:cNvSpPr>
            <a:spLocks/>
          </p:cNvSpPr>
          <p:nvPr/>
        </p:nvSpPr>
        <p:spPr bwMode="auto">
          <a:xfrm>
            <a:off x="685800" y="2130425"/>
            <a:ext cx="7772400" cy="1470025"/>
          </a:xfrm>
          <a:prstGeom prst="rect">
            <a:avLst/>
          </a:prstGeom>
          <a:noFill/>
          <a:ln w="9525">
            <a:noFill/>
            <a:miter lim="800000"/>
            <a:headEnd/>
            <a:tailEnd/>
          </a:ln>
        </p:spPr>
        <p:txBody>
          <a:bodyPr anchor="ctr"/>
          <a:lstStyle/>
          <a:p>
            <a:pPr algn="ctr"/>
            <a:r>
              <a:rPr lang="en-US" sz="4400" dirty="0" err="1"/>
              <a:t>SRPP</a:t>
            </a:r>
            <a:r>
              <a:rPr lang="en-US" sz="4400" dirty="0"/>
              <a:t> Guidance in Norway</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p:cNvSpPr>
          <p:nvPr>
            <p:ph type="title"/>
          </p:nvPr>
        </p:nvSpPr>
        <p:spPr/>
        <p:txBody>
          <a:bodyPr/>
          <a:lstStyle/>
          <a:p>
            <a:r>
              <a:rPr lang="nb-NO" sz="2800" b="1" dirty="0"/>
              <a:t>The Norwegian </a:t>
            </a:r>
            <a:r>
              <a:rPr lang="nb-NO" sz="2800" b="1" dirty="0" err="1"/>
              <a:t>government’s</a:t>
            </a:r>
            <a:r>
              <a:rPr lang="nb-NO" sz="2800" b="1" dirty="0"/>
              <a:t> </a:t>
            </a:r>
            <a:r>
              <a:rPr lang="nb-NO" sz="2800" b="1" dirty="0" err="1"/>
              <a:t>strategy</a:t>
            </a:r>
            <a:r>
              <a:rPr lang="nb-NO" sz="2800" b="1" dirty="0"/>
              <a:t> </a:t>
            </a:r>
            <a:r>
              <a:rPr lang="nb-NO" sz="2800" b="1" dirty="0" err="1"/>
              <a:t>on</a:t>
            </a:r>
            <a:r>
              <a:rPr lang="nb-NO" sz="2800" b="1" dirty="0"/>
              <a:t> </a:t>
            </a:r>
            <a:r>
              <a:rPr lang="nb-NO" sz="2800" b="1" dirty="0" err="1"/>
              <a:t>socially</a:t>
            </a:r>
            <a:r>
              <a:rPr lang="nb-NO" sz="2800" b="1" dirty="0"/>
              <a:t> </a:t>
            </a:r>
            <a:r>
              <a:rPr lang="nb-NO" sz="2800" b="1" dirty="0" err="1"/>
              <a:t>responsible</a:t>
            </a:r>
            <a:r>
              <a:rPr lang="nb-NO" sz="2800" b="1" dirty="0"/>
              <a:t> </a:t>
            </a:r>
            <a:r>
              <a:rPr lang="nb-NO" sz="2800" b="1" dirty="0" err="1"/>
              <a:t>public</a:t>
            </a:r>
            <a:r>
              <a:rPr lang="nb-NO" sz="2800" b="1" dirty="0"/>
              <a:t> </a:t>
            </a:r>
            <a:r>
              <a:rPr lang="nb-NO" sz="2800" b="1" dirty="0" err="1"/>
              <a:t>procurement</a:t>
            </a:r>
            <a:endParaRPr lang="en-US" sz="2800" dirty="0" smtClean="0">
              <a:latin typeface="Arial" charset="0"/>
              <a:cs typeface="Arial" charset="0"/>
            </a:endParaRPr>
          </a:p>
        </p:txBody>
      </p:sp>
      <p:sp>
        <p:nvSpPr>
          <p:cNvPr id="20485" name="Rectangle 3"/>
          <p:cNvSpPr>
            <a:spLocks noGrp="1"/>
          </p:cNvSpPr>
          <p:nvPr>
            <p:ph type="body" idx="1"/>
          </p:nvPr>
        </p:nvSpPr>
        <p:spPr/>
        <p:txBody>
          <a:bodyPr/>
          <a:lstStyle/>
          <a:p>
            <a:pPr marL="0" indent="0">
              <a:buNone/>
            </a:pPr>
            <a:endParaRPr lang="nb-NO" sz="1400" dirty="0"/>
          </a:p>
          <a:p>
            <a:pPr marL="0" lvl="0" indent="0">
              <a:buNone/>
            </a:pPr>
            <a:r>
              <a:rPr lang="en-GB" sz="1400" b="1" dirty="0"/>
              <a:t>Norwegian</a:t>
            </a:r>
            <a:r>
              <a:rPr lang="en-GB" sz="1400" dirty="0"/>
              <a:t> </a:t>
            </a:r>
            <a:r>
              <a:rPr lang="en-GB" sz="1400" b="1" dirty="0"/>
              <a:t>Action Plan on Environmental and Social Responsibility in Public Procurement:</a:t>
            </a:r>
          </a:p>
          <a:p>
            <a:pPr marL="0" lvl="0" indent="0">
              <a:buNone/>
            </a:pPr>
            <a:endParaRPr lang="en-GB" sz="1400" dirty="0"/>
          </a:p>
          <a:p>
            <a:pPr marL="0" lvl="0" indent="0">
              <a:buNone/>
            </a:pPr>
            <a:r>
              <a:rPr lang="en-GB" sz="1400" dirty="0"/>
              <a:t>“The Government emphasises that the public sector, through its procurement activities, shall be socially responsible through contributing to ethical and socially accountable production, trade and consumption.”  </a:t>
            </a:r>
          </a:p>
          <a:p>
            <a:pPr marL="0" lvl="0" indent="0">
              <a:buNone/>
            </a:pPr>
            <a:endParaRPr lang="nb-NO" sz="1400" b="1" dirty="0"/>
          </a:p>
          <a:p>
            <a:pPr marL="0" lvl="0" indent="0">
              <a:buNone/>
            </a:pPr>
            <a:r>
              <a:rPr lang="en-GB" sz="1400" b="1" dirty="0"/>
              <a:t>White Paper on public procurement nr. 36 (2008-2009):</a:t>
            </a:r>
          </a:p>
          <a:p>
            <a:pPr marL="0" lvl="0" indent="0">
              <a:buNone/>
            </a:pPr>
            <a:endParaRPr lang="nb-NO" sz="1400" dirty="0"/>
          </a:p>
          <a:p>
            <a:pPr marL="0" lvl="0" indent="0">
              <a:buNone/>
            </a:pPr>
            <a:r>
              <a:rPr lang="en-GB" sz="1400" dirty="0"/>
              <a:t>“The public sector can also, as an important actor on the market, stimulate ethical business conduct, for instance by requiring its suppliers to conform with fundamental ethical criteria.”</a:t>
            </a:r>
            <a:endParaRPr lang="nb-NO" sz="1400" dirty="0"/>
          </a:p>
          <a:p>
            <a:pPr marL="0" indent="0">
              <a:buNone/>
            </a:pPr>
            <a:endParaRPr lang="en-GB" sz="1400" dirty="0"/>
          </a:p>
          <a:p>
            <a:pPr marL="0" indent="0">
              <a:buNone/>
            </a:pPr>
            <a:r>
              <a:rPr lang="en-GB" sz="1400" b="1" dirty="0"/>
              <a:t>White Paper nr. 10 (2008-2009):</a:t>
            </a:r>
          </a:p>
          <a:p>
            <a:pPr marL="0" indent="0">
              <a:buNone/>
            </a:pPr>
            <a:endParaRPr lang="en-GB" sz="1400" dirty="0"/>
          </a:p>
          <a:p>
            <a:pPr marL="0" indent="0">
              <a:buNone/>
            </a:pPr>
            <a:r>
              <a:rPr lang="en-GB" sz="1400" dirty="0"/>
              <a:t>“The Government wishes that production and consumption of goods and services should be as sustainable as possible. Public sector must take the lead through requesting goods produced in accordance with high ethical and environmental standards.”</a:t>
            </a:r>
            <a:endParaRPr lang="nb-NO" sz="1400" dirty="0"/>
          </a:p>
          <a:p>
            <a:pPr marL="0" indent="0" eaLnBrk="1" hangingPunct="1">
              <a:buNone/>
            </a:pPr>
            <a:endParaRPr lang="en-GB" sz="1400" dirty="0" smtClean="0">
              <a:latin typeface="Arial" charset="0"/>
              <a:cs typeface="Arial" charset="0"/>
            </a:endParaRPr>
          </a:p>
        </p:txBody>
      </p:sp>
      <p:sp>
        <p:nvSpPr>
          <p:cNvPr id="20487" name="Footer Placeholder 4"/>
          <p:cNvSpPr txBox="1">
            <a:spLocks noGrp="1"/>
          </p:cNvSpPr>
          <p:nvPr/>
        </p:nvSpPr>
        <p:spPr bwMode="auto">
          <a:xfrm>
            <a:off x="2678113" y="6356350"/>
            <a:ext cx="3876675" cy="365125"/>
          </a:xfrm>
          <a:prstGeom prst="rect">
            <a:avLst/>
          </a:prstGeom>
          <a:noFill/>
          <a:ln w="9525">
            <a:noFill/>
            <a:miter lim="800000"/>
            <a:headEnd/>
            <a:tailEnd/>
          </a:ln>
        </p:spPr>
        <p:txBody>
          <a:bodyPr anchor="ctr"/>
          <a:lstStyle/>
          <a:p>
            <a:pPr algn="ctr"/>
            <a:r>
              <a:rPr lang="nb-NO" sz="1000"/>
              <a:t>Agency for Public Management and eGovernment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sp>
        <p:nvSpPr>
          <p:cNvPr id="4" name="Plassholder for dato 3"/>
          <p:cNvSpPr>
            <a:spLocks noGrp="1"/>
          </p:cNvSpPr>
          <p:nvPr>
            <p:ph type="dt" sz="half" idx="10"/>
          </p:nvPr>
        </p:nvSpPr>
        <p:spPr/>
        <p:txBody>
          <a:bodyPr/>
          <a:lstStyle/>
          <a:p>
            <a:r>
              <a:rPr lang="nn-NO" smtClean="0"/>
              <a:t>Dato</a:t>
            </a:r>
            <a:endParaRPr lang="nb-NO" dirty="0"/>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703" y="-950026"/>
            <a:ext cx="15366669" cy="960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13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Difi </a:t>
            </a:r>
            <a:r>
              <a:rPr lang="nb-NO" b="1" dirty="0" err="1" smtClean="0"/>
              <a:t>SRPP</a:t>
            </a:r>
            <a:r>
              <a:rPr lang="nb-NO" b="1" dirty="0" smtClean="0"/>
              <a:t> </a:t>
            </a:r>
            <a:r>
              <a:rPr lang="nb-NO" b="1" dirty="0" err="1" smtClean="0"/>
              <a:t>Guidance</a:t>
            </a:r>
            <a:r>
              <a:rPr lang="nb-NO" b="1" dirty="0"/>
              <a:t>:</a:t>
            </a:r>
            <a:endParaRPr lang="nb-NO" b="1" dirty="0"/>
          </a:p>
        </p:txBody>
      </p:sp>
      <p:sp>
        <p:nvSpPr>
          <p:cNvPr id="3" name="Plassholder for innhold 2"/>
          <p:cNvSpPr>
            <a:spLocks noGrp="1"/>
          </p:cNvSpPr>
          <p:nvPr>
            <p:ph idx="1"/>
          </p:nvPr>
        </p:nvSpPr>
        <p:spPr/>
        <p:txBody>
          <a:bodyPr/>
          <a:lstStyle/>
          <a:p>
            <a:r>
              <a:rPr lang="nb-NO" sz="1800" b="1" dirty="0" err="1" smtClean="0"/>
              <a:t>SRPP</a:t>
            </a:r>
            <a:r>
              <a:rPr lang="nb-NO" sz="1800" b="1" dirty="0" smtClean="0"/>
              <a:t> Guide:</a:t>
            </a:r>
            <a:r>
              <a:rPr lang="nb-NO" sz="1800" dirty="0" smtClean="0"/>
              <a:t> </a:t>
            </a:r>
            <a:r>
              <a:rPr lang="nb-NO" sz="1800" dirty="0" smtClean="0"/>
              <a:t>a </a:t>
            </a:r>
            <a:r>
              <a:rPr lang="nb-NO" sz="1800" dirty="0" err="1" smtClean="0"/>
              <a:t>step-by-step</a:t>
            </a:r>
            <a:r>
              <a:rPr lang="nb-NO" sz="1800" dirty="0" smtClean="0"/>
              <a:t> guide </a:t>
            </a:r>
            <a:r>
              <a:rPr lang="nb-NO" sz="1800" dirty="0" err="1" smtClean="0"/>
              <a:t>on</a:t>
            </a:r>
            <a:r>
              <a:rPr lang="nb-NO" sz="1800" dirty="0" smtClean="0"/>
              <a:t> </a:t>
            </a:r>
            <a:r>
              <a:rPr lang="nb-NO" sz="1800" dirty="0" err="1" smtClean="0"/>
              <a:t>how</a:t>
            </a:r>
            <a:r>
              <a:rPr lang="nb-NO" sz="1800" dirty="0" smtClean="0"/>
              <a:t> to </a:t>
            </a:r>
            <a:r>
              <a:rPr lang="nb-NO" sz="1800" dirty="0" smtClean="0"/>
              <a:t> </a:t>
            </a:r>
            <a:r>
              <a:rPr lang="nb-NO" sz="1800" dirty="0" err="1" smtClean="0"/>
              <a:t>request</a:t>
            </a:r>
            <a:r>
              <a:rPr lang="nb-NO" sz="1800" dirty="0" smtClean="0"/>
              <a:t> and </a:t>
            </a:r>
            <a:r>
              <a:rPr lang="nb-NO" sz="1800" dirty="0" err="1" smtClean="0"/>
              <a:t>verify</a:t>
            </a:r>
            <a:r>
              <a:rPr lang="nb-NO" sz="1800" dirty="0" smtClean="0"/>
              <a:t> a </a:t>
            </a:r>
            <a:r>
              <a:rPr lang="nb-NO" sz="1800" dirty="0" err="1" smtClean="0"/>
              <a:t>socially</a:t>
            </a:r>
            <a:r>
              <a:rPr lang="nb-NO" sz="1800" dirty="0" smtClean="0"/>
              <a:t> </a:t>
            </a:r>
            <a:r>
              <a:rPr lang="nb-NO" sz="1800" dirty="0" err="1" smtClean="0"/>
              <a:t>responsible</a:t>
            </a:r>
            <a:r>
              <a:rPr lang="nb-NO" sz="1800" dirty="0" smtClean="0"/>
              <a:t> </a:t>
            </a:r>
            <a:r>
              <a:rPr lang="nb-NO" sz="1800" dirty="0" err="1" smtClean="0"/>
              <a:t>production</a:t>
            </a:r>
            <a:endParaRPr lang="nb-NO" sz="1800" dirty="0" smtClean="0"/>
          </a:p>
          <a:p>
            <a:pPr marL="0" indent="0">
              <a:buNone/>
            </a:pPr>
            <a:endParaRPr lang="nb-NO" sz="1800" dirty="0" smtClean="0"/>
          </a:p>
          <a:p>
            <a:r>
              <a:rPr lang="nb-NO" sz="1800" b="1" dirty="0" smtClean="0"/>
              <a:t>List </a:t>
            </a:r>
            <a:r>
              <a:rPr lang="nb-NO" sz="1800" b="1" dirty="0" err="1" smtClean="0"/>
              <a:t>of</a:t>
            </a:r>
            <a:r>
              <a:rPr lang="nb-NO" sz="1800" b="1" dirty="0" smtClean="0"/>
              <a:t> </a:t>
            </a:r>
            <a:r>
              <a:rPr lang="nb-NO" sz="1800" b="1" dirty="0" err="1" smtClean="0"/>
              <a:t>high</a:t>
            </a:r>
            <a:r>
              <a:rPr lang="nb-NO" sz="1800" b="1" dirty="0" smtClean="0"/>
              <a:t> risk </a:t>
            </a:r>
            <a:r>
              <a:rPr lang="nb-NO" sz="1800" b="1" dirty="0" err="1" smtClean="0"/>
              <a:t>products</a:t>
            </a:r>
            <a:r>
              <a:rPr lang="nb-NO" sz="1800" b="1" dirty="0"/>
              <a:t>:</a:t>
            </a:r>
            <a:r>
              <a:rPr lang="nb-NO" sz="1800" dirty="0" smtClean="0"/>
              <a:t> </a:t>
            </a:r>
            <a:r>
              <a:rPr lang="nb-NO" sz="1800" dirty="0" err="1" smtClean="0"/>
              <a:t>products</a:t>
            </a:r>
            <a:r>
              <a:rPr lang="nb-NO" sz="1800" dirty="0" smtClean="0"/>
              <a:t> </a:t>
            </a:r>
            <a:r>
              <a:rPr lang="nb-NO" sz="1800" dirty="0" err="1" smtClean="0"/>
              <a:t>with</a:t>
            </a:r>
            <a:r>
              <a:rPr lang="nb-NO" sz="1800" dirty="0" smtClean="0"/>
              <a:t> </a:t>
            </a:r>
            <a:r>
              <a:rPr lang="nb-NO" sz="1800" dirty="0" err="1" smtClean="0"/>
              <a:t>documented</a:t>
            </a:r>
            <a:r>
              <a:rPr lang="nb-NO" sz="1800" dirty="0" smtClean="0"/>
              <a:t> </a:t>
            </a:r>
            <a:r>
              <a:rPr lang="nb-NO" sz="1800" dirty="0" err="1" smtClean="0"/>
              <a:t>systematic</a:t>
            </a:r>
            <a:r>
              <a:rPr lang="nb-NO" sz="1800" dirty="0" smtClean="0"/>
              <a:t> </a:t>
            </a:r>
            <a:r>
              <a:rPr lang="nb-NO" sz="1800" dirty="0" err="1" smtClean="0"/>
              <a:t>breaches</a:t>
            </a:r>
            <a:r>
              <a:rPr lang="nb-NO" sz="1800" dirty="0" smtClean="0"/>
              <a:t> </a:t>
            </a:r>
            <a:r>
              <a:rPr lang="nb-NO" sz="1800" dirty="0" err="1" smtClean="0"/>
              <a:t>of</a:t>
            </a:r>
            <a:r>
              <a:rPr lang="nb-NO" sz="1800" dirty="0" smtClean="0"/>
              <a:t> ILO </a:t>
            </a:r>
            <a:r>
              <a:rPr lang="nb-NO" sz="1800" dirty="0" err="1" smtClean="0"/>
              <a:t>core</a:t>
            </a:r>
            <a:r>
              <a:rPr lang="nb-NO" sz="1800" dirty="0" smtClean="0"/>
              <a:t> </a:t>
            </a:r>
            <a:r>
              <a:rPr lang="nb-NO" sz="1800" dirty="0" err="1" smtClean="0"/>
              <a:t>conventions</a:t>
            </a:r>
            <a:r>
              <a:rPr lang="nb-NO" sz="1800" dirty="0" smtClean="0"/>
              <a:t> in </a:t>
            </a:r>
            <a:r>
              <a:rPr lang="nb-NO" sz="1800" dirty="0" err="1" smtClean="0"/>
              <a:t>the</a:t>
            </a:r>
            <a:r>
              <a:rPr lang="nb-NO" sz="1800" dirty="0" smtClean="0"/>
              <a:t> </a:t>
            </a:r>
            <a:r>
              <a:rPr lang="nb-NO" sz="1800" dirty="0" err="1" smtClean="0"/>
              <a:t>supply</a:t>
            </a:r>
            <a:r>
              <a:rPr lang="nb-NO" sz="1800" dirty="0" smtClean="0"/>
              <a:t> </a:t>
            </a:r>
            <a:r>
              <a:rPr lang="nb-NO" sz="1800" dirty="0" err="1" smtClean="0"/>
              <a:t>chain</a:t>
            </a:r>
            <a:endParaRPr lang="nb-NO" sz="1800" dirty="0" smtClean="0"/>
          </a:p>
          <a:p>
            <a:endParaRPr lang="nb-NO" sz="1800" dirty="0"/>
          </a:p>
          <a:p>
            <a:pPr marL="0" indent="0">
              <a:buNone/>
            </a:pPr>
            <a:endParaRPr lang="nb-NO" sz="1800" dirty="0" smtClean="0"/>
          </a:p>
          <a:p>
            <a:r>
              <a:rPr lang="nb-NO" sz="1800" b="1" dirty="0" smtClean="0"/>
              <a:t>Special </a:t>
            </a:r>
            <a:r>
              <a:rPr lang="nb-NO" sz="1800" b="1" dirty="0" err="1" smtClean="0"/>
              <a:t>contract</a:t>
            </a:r>
            <a:r>
              <a:rPr lang="nb-NO" sz="1800" b="1" dirty="0" smtClean="0"/>
              <a:t> </a:t>
            </a:r>
            <a:r>
              <a:rPr lang="nb-NO" sz="1800" b="1" dirty="0" err="1" smtClean="0"/>
              <a:t>clauses</a:t>
            </a:r>
            <a:r>
              <a:rPr lang="nb-NO" sz="1800" b="1" dirty="0"/>
              <a:t>:</a:t>
            </a:r>
            <a:r>
              <a:rPr lang="nb-NO" sz="1800" dirty="0" smtClean="0"/>
              <a:t> </a:t>
            </a:r>
            <a:r>
              <a:rPr lang="nb-NO" sz="1800" dirty="0" err="1" smtClean="0"/>
              <a:t>requesting</a:t>
            </a:r>
            <a:r>
              <a:rPr lang="nb-NO" sz="1800" dirty="0" smtClean="0"/>
              <a:t> a </a:t>
            </a:r>
            <a:r>
              <a:rPr lang="nb-NO" sz="1800" dirty="0" err="1" smtClean="0"/>
              <a:t>socially</a:t>
            </a:r>
            <a:r>
              <a:rPr lang="nb-NO" sz="1800" dirty="0" smtClean="0"/>
              <a:t> </a:t>
            </a:r>
            <a:r>
              <a:rPr lang="nb-NO" sz="1800" dirty="0" err="1" smtClean="0"/>
              <a:t>responsible</a:t>
            </a:r>
            <a:r>
              <a:rPr lang="nb-NO" sz="1800" dirty="0" smtClean="0"/>
              <a:t> </a:t>
            </a:r>
            <a:r>
              <a:rPr lang="nb-NO" sz="1800" dirty="0" err="1" smtClean="0"/>
              <a:t>production</a:t>
            </a:r>
            <a:r>
              <a:rPr lang="nb-NO" sz="1800" dirty="0" smtClean="0"/>
              <a:t> in line </a:t>
            </a:r>
            <a:r>
              <a:rPr lang="nb-NO" sz="1800" dirty="0" err="1" smtClean="0"/>
              <a:t>with</a:t>
            </a:r>
            <a:r>
              <a:rPr lang="nb-NO" sz="1800" dirty="0" smtClean="0"/>
              <a:t> </a:t>
            </a:r>
            <a:r>
              <a:rPr lang="nb-NO" sz="1800" dirty="0" err="1" smtClean="0"/>
              <a:t>the</a:t>
            </a:r>
            <a:r>
              <a:rPr lang="nb-NO" sz="1800" dirty="0" smtClean="0"/>
              <a:t> ILO </a:t>
            </a:r>
            <a:r>
              <a:rPr lang="nb-NO" sz="1800" dirty="0" err="1" smtClean="0"/>
              <a:t>core</a:t>
            </a:r>
            <a:r>
              <a:rPr lang="nb-NO" sz="1800" dirty="0" smtClean="0"/>
              <a:t> </a:t>
            </a:r>
            <a:r>
              <a:rPr lang="nb-NO" sz="1800" dirty="0" err="1" smtClean="0"/>
              <a:t>conventions</a:t>
            </a:r>
            <a:r>
              <a:rPr lang="nb-NO" sz="1800" dirty="0" smtClean="0"/>
              <a:t> </a:t>
            </a:r>
          </a:p>
          <a:p>
            <a:pPr marL="0" indent="0">
              <a:buNone/>
            </a:pPr>
            <a:endParaRPr lang="nb-NO" sz="1800" dirty="0" smtClean="0"/>
          </a:p>
          <a:p>
            <a:r>
              <a:rPr lang="nb-NO" sz="1800" b="1" dirty="0" err="1" smtClean="0"/>
              <a:t>Self-assessment</a:t>
            </a:r>
            <a:r>
              <a:rPr lang="nb-NO" sz="1800" b="1" dirty="0" smtClean="0"/>
              <a:t> </a:t>
            </a:r>
            <a:r>
              <a:rPr lang="nb-NO" sz="1800" b="1" dirty="0" err="1" smtClean="0"/>
              <a:t>questionnaire</a:t>
            </a:r>
            <a:r>
              <a:rPr lang="nb-NO" sz="1800" b="1" dirty="0" smtClean="0"/>
              <a:t>: </a:t>
            </a:r>
            <a:r>
              <a:rPr lang="nb-NO" sz="1800" dirty="0" smtClean="0"/>
              <a:t>to </a:t>
            </a:r>
            <a:r>
              <a:rPr lang="nb-NO" sz="1800" dirty="0" err="1" smtClean="0"/>
              <a:t>follow</a:t>
            </a:r>
            <a:r>
              <a:rPr lang="nb-NO" sz="1800" dirty="0" smtClean="0"/>
              <a:t>-up </a:t>
            </a:r>
            <a:r>
              <a:rPr lang="nb-NO" sz="1800" dirty="0" err="1" smtClean="0"/>
              <a:t>the</a:t>
            </a:r>
            <a:r>
              <a:rPr lang="nb-NO" sz="1800" dirty="0" smtClean="0"/>
              <a:t> </a:t>
            </a:r>
            <a:r>
              <a:rPr lang="nb-NO" sz="1800" dirty="0" err="1" smtClean="0"/>
              <a:t>supplier</a:t>
            </a:r>
            <a:r>
              <a:rPr lang="nb-NO" sz="1800" dirty="0" smtClean="0"/>
              <a:t> </a:t>
            </a:r>
            <a:r>
              <a:rPr lang="nb-NO" sz="1800" dirty="0" err="1" smtClean="0"/>
              <a:t>on</a:t>
            </a:r>
            <a:r>
              <a:rPr lang="nb-NO" sz="1800" dirty="0" smtClean="0"/>
              <a:t> </a:t>
            </a:r>
            <a:r>
              <a:rPr lang="nb-NO" sz="1800" dirty="0" err="1" smtClean="0"/>
              <a:t>socially</a:t>
            </a:r>
            <a:r>
              <a:rPr lang="nb-NO" sz="1800" dirty="0" smtClean="0"/>
              <a:t> </a:t>
            </a:r>
            <a:r>
              <a:rPr lang="nb-NO" sz="1800" dirty="0" err="1" smtClean="0"/>
              <a:t>responsible</a:t>
            </a:r>
            <a:r>
              <a:rPr lang="nb-NO" sz="1800" dirty="0" smtClean="0"/>
              <a:t> </a:t>
            </a:r>
            <a:r>
              <a:rPr lang="nb-NO" sz="1800" dirty="0" err="1" smtClean="0"/>
              <a:t>supply</a:t>
            </a:r>
            <a:r>
              <a:rPr lang="nb-NO" sz="1800" dirty="0" smtClean="0"/>
              <a:t> </a:t>
            </a:r>
            <a:r>
              <a:rPr lang="nb-NO" sz="1800" dirty="0" err="1" smtClean="0"/>
              <a:t>chain</a:t>
            </a:r>
            <a:r>
              <a:rPr lang="nb-NO" sz="1800" dirty="0" smtClean="0"/>
              <a:t> management</a:t>
            </a:r>
          </a:p>
        </p:txBody>
      </p:sp>
      <p:sp>
        <p:nvSpPr>
          <p:cNvPr id="4" name="Plassholder for dato 3"/>
          <p:cNvSpPr>
            <a:spLocks noGrp="1"/>
          </p:cNvSpPr>
          <p:nvPr>
            <p:ph type="dt" sz="half" idx="10"/>
          </p:nvPr>
        </p:nvSpPr>
        <p:spPr/>
        <p:txBody>
          <a:bodyPr/>
          <a:lstStyle/>
          <a:p>
            <a:r>
              <a:rPr lang="nn-NO" smtClean="0"/>
              <a:t>Dato</a:t>
            </a:r>
            <a:endParaRPr lang="nb-NO" dirty="0"/>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extLst>
      <p:ext uri="{BB962C8B-B14F-4D97-AF65-F5344CB8AC3E}">
        <p14:creationId xmlns:p14="http://schemas.microsoft.com/office/powerpoint/2010/main" val="1017983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a:t>Forthcoming</a:t>
            </a:r>
            <a:r>
              <a:rPr lang="nb-NO" b="1" dirty="0"/>
              <a:t> in 2013</a:t>
            </a:r>
            <a:endParaRPr lang="nb-NO" dirty="0"/>
          </a:p>
        </p:txBody>
      </p:sp>
      <p:sp>
        <p:nvSpPr>
          <p:cNvPr id="3" name="Plassholder for innhold 2"/>
          <p:cNvSpPr>
            <a:spLocks noGrp="1"/>
          </p:cNvSpPr>
          <p:nvPr>
            <p:ph idx="1"/>
          </p:nvPr>
        </p:nvSpPr>
        <p:spPr/>
        <p:txBody>
          <a:bodyPr/>
          <a:lstStyle/>
          <a:p>
            <a:r>
              <a:rPr lang="nb-NO" sz="1800" b="1" dirty="0" err="1" smtClean="0"/>
              <a:t>Supplier</a:t>
            </a:r>
            <a:r>
              <a:rPr lang="nb-NO" sz="1800" b="1" dirty="0" smtClean="0"/>
              <a:t> </a:t>
            </a:r>
            <a:r>
              <a:rPr lang="nb-NO" sz="1800" b="1" dirty="0" err="1"/>
              <a:t>guidance</a:t>
            </a:r>
            <a:r>
              <a:rPr lang="nb-NO" sz="1800" b="1" dirty="0"/>
              <a:t>: </a:t>
            </a:r>
            <a:r>
              <a:rPr lang="nb-NO" sz="1800" dirty="0" err="1"/>
              <a:t>how</a:t>
            </a:r>
            <a:r>
              <a:rPr lang="nb-NO" sz="1800" dirty="0"/>
              <a:t> </a:t>
            </a:r>
            <a:r>
              <a:rPr lang="nb-NO" sz="1800" dirty="0" err="1"/>
              <a:t>suppliers</a:t>
            </a:r>
            <a:r>
              <a:rPr lang="nb-NO" sz="1800" dirty="0"/>
              <a:t> to </a:t>
            </a:r>
            <a:r>
              <a:rPr lang="nb-NO" sz="1800" dirty="0" err="1"/>
              <a:t>public</a:t>
            </a:r>
            <a:r>
              <a:rPr lang="nb-NO" sz="1800" dirty="0"/>
              <a:t> </a:t>
            </a:r>
            <a:r>
              <a:rPr lang="nb-NO" sz="1800" dirty="0" err="1"/>
              <a:t>sector</a:t>
            </a:r>
            <a:r>
              <a:rPr lang="nb-NO" sz="1800" dirty="0"/>
              <a:t> </a:t>
            </a:r>
            <a:r>
              <a:rPr lang="nb-NO" sz="1800" dirty="0" err="1"/>
              <a:t>ensures</a:t>
            </a:r>
            <a:r>
              <a:rPr lang="nb-NO" sz="1800" dirty="0"/>
              <a:t> </a:t>
            </a:r>
            <a:r>
              <a:rPr lang="nb-NO" sz="1800" dirty="0" err="1"/>
              <a:t>compliance</a:t>
            </a:r>
            <a:r>
              <a:rPr lang="nb-NO" sz="1800" dirty="0"/>
              <a:t> 	</a:t>
            </a:r>
            <a:r>
              <a:rPr lang="nb-NO" sz="1800" dirty="0" err="1"/>
              <a:t>with</a:t>
            </a:r>
            <a:r>
              <a:rPr lang="nb-NO" sz="1800" dirty="0"/>
              <a:t> </a:t>
            </a:r>
            <a:r>
              <a:rPr lang="nb-NO" sz="1800" dirty="0" err="1"/>
              <a:t>SRPP</a:t>
            </a:r>
            <a:r>
              <a:rPr lang="nb-NO" sz="1800" dirty="0"/>
              <a:t> </a:t>
            </a:r>
            <a:r>
              <a:rPr lang="nb-NO" sz="1800" dirty="0" err="1"/>
              <a:t>requirements</a:t>
            </a:r>
            <a:r>
              <a:rPr lang="nb-NO" sz="1800" dirty="0"/>
              <a:t> </a:t>
            </a:r>
            <a:endParaRPr lang="nb-NO" sz="1800" dirty="0" smtClean="0"/>
          </a:p>
          <a:p>
            <a:pPr marL="0" indent="0">
              <a:buNone/>
            </a:pPr>
            <a:endParaRPr lang="nb-NO" sz="1800" dirty="0"/>
          </a:p>
          <a:p>
            <a:r>
              <a:rPr lang="nb-NO" sz="1800" b="1" dirty="0" err="1" smtClean="0"/>
              <a:t>Guidance</a:t>
            </a:r>
            <a:r>
              <a:rPr lang="nb-NO" sz="1800" b="1" dirty="0" smtClean="0"/>
              <a:t> </a:t>
            </a:r>
            <a:r>
              <a:rPr lang="nb-NO" sz="1800" b="1" dirty="0" err="1"/>
              <a:t>on</a:t>
            </a:r>
            <a:r>
              <a:rPr lang="nb-NO" sz="1800" b="1" dirty="0"/>
              <a:t> </a:t>
            </a:r>
            <a:r>
              <a:rPr lang="nb-NO" sz="1800" b="1" dirty="0" err="1"/>
              <a:t>selection</a:t>
            </a:r>
            <a:r>
              <a:rPr lang="nb-NO" sz="1800" b="1" dirty="0"/>
              <a:t> </a:t>
            </a:r>
            <a:r>
              <a:rPr lang="nb-NO" sz="1800" b="1" dirty="0" err="1"/>
              <a:t>criteria</a:t>
            </a:r>
            <a:r>
              <a:rPr lang="nb-NO" sz="1800" b="1" dirty="0" smtClean="0"/>
              <a:t>: </a:t>
            </a:r>
            <a:r>
              <a:rPr lang="nb-NO" sz="1800" dirty="0" smtClean="0"/>
              <a:t>minimum </a:t>
            </a:r>
            <a:r>
              <a:rPr lang="nb-NO" sz="1800" dirty="0" err="1" smtClean="0"/>
              <a:t>requirements</a:t>
            </a:r>
            <a:r>
              <a:rPr lang="nb-NO" sz="1800" dirty="0" smtClean="0"/>
              <a:t> to be met by </a:t>
            </a:r>
            <a:r>
              <a:rPr lang="nb-NO" sz="1800" dirty="0" err="1" smtClean="0"/>
              <a:t>suppliers</a:t>
            </a:r>
            <a:r>
              <a:rPr lang="nb-NO" sz="1800" dirty="0" smtClean="0"/>
              <a:t> to </a:t>
            </a:r>
            <a:r>
              <a:rPr lang="nb-NO" sz="1800" dirty="0" err="1" smtClean="0"/>
              <a:t>take</a:t>
            </a:r>
            <a:r>
              <a:rPr lang="nb-NO" sz="1800" dirty="0" smtClean="0"/>
              <a:t> part in </a:t>
            </a:r>
            <a:r>
              <a:rPr lang="nb-NO" sz="1800" dirty="0" err="1" smtClean="0"/>
              <a:t>the</a:t>
            </a:r>
            <a:r>
              <a:rPr lang="nb-NO" sz="1800" dirty="0" smtClean="0"/>
              <a:t> tender</a:t>
            </a:r>
          </a:p>
          <a:p>
            <a:pPr marL="0" indent="0">
              <a:buNone/>
            </a:pPr>
            <a:endParaRPr lang="nb-NO" sz="1800" dirty="0" smtClean="0"/>
          </a:p>
          <a:p>
            <a:r>
              <a:rPr lang="nb-NO" sz="1800" b="1" dirty="0" err="1" smtClean="0"/>
              <a:t>Guidance</a:t>
            </a:r>
            <a:r>
              <a:rPr lang="nb-NO" sz="1800" b="1" dirty="0" smtClean="0"/>
              <a:t> </a:t>
            </a:r>
            <a:r>
              <a:rPr lang="nb-NO" sz="1800" b="1" dirty="0" err="1" smtClean="0"/>
              <a:t>on</a:t>
            </a:r>
            <a:r>
              <a:rPr lang="nb-NO" sz="1800" b="1" dirty="0" smtClean="0"/>
              <a:t> </a:t>
            </a:r>
            <a:r>
              <a:rPr lang="nb-NO" sz="1800" b="1" dirty="0" err="1" smtClean="0"/>
              <a:t>award</a:t>
            </a:r>
            <a:r>
              <a:rPr lang="nb-NO" sz="1800" b="1" dirty="0" smtClean="0"/>
              <a:t> </a:t>
            </a:r>
            <a:r>
              <a:rPr lang="nb-NO" sz="1800" b="1" dirty="0" err="1" smtClean="0"/>
              <a:t>criteria</a:t>
            </a:r>
            <a:r>
              <a:rPr lang="nb-NO" sz="1800" b="1" dirty="0" smtClean="0"/>
              <a:t>: </a:t>
            </a:r>
            <a:r>
              <a:rPr lang="nb-NO" sz="1800" dirty="0" smtClean="0"/>
              <a:t>giving </a:t>
            </a:r>
            <a:r>
              <a:rPr lang="nb-NO" sz="1800" dirty="0" err="1" smtClean="0"/>
              <a:t>extra</a:t>
            </a:r>
            <a:r>
              <a:rPr lang="nb-NO" sz="1800" dirty="0" smtClean="0"/>
              <a:t> </a:t>
            </a:r>
            <a:r>
              <a:rPr lang="nb-NO" sz="1800" dirty="0" err="1" smtClean="0"/>
              <a:t>points</a:t>
            </a:r>
            <a:r>
              <a:rPr lang="nb-NO" sz="1800" dirty="0" smtClean="0"/>
              <a:t> for </a:t>
            </a:r>
            <a:r>
              <a:rPr lang="nb-NO" sz="1800" dirty="0" err="1" smtClean="0"/>
              <a:t>the</a:t>
            </a:r>
            <a:r>
              <a:rPr lang="nb-NO" sz="1800" dirty="0" smtClean="0"/>
              <a:t> </a:t>
            </a:r>
            <a:r>
              <a:rPr lang="nb-NO" sz="1800" dirty="0" err="1" smtClean="0"/>
              <a:t>level</a:t>
            </a:r>
            <a:r>
              <a:rPr lang="nb-NO" sz="1800" dirty="0" smtClean="0"/>
              <a:t> </a:t>
            </a:r>
            <a:r>
              <a:rPr lang="nb-NO" sz="1800" dirty="0" err="1" smtClean="0"/>
              <a:t>of</a:t>
            </a:r>
            <a:r>
              <a:rPr lang="nb-NO" sz="1800" dirty="0" smtClean="0"/>
              <a:t> </a:t>
            </a:r>
            <a:r>
              <a:rPr lang="nb-NO" sz="1800" dirty="0" err="1" smtClean="0"/>
              <a:t>socially</a:t>
            </a:r>
            <a:r>
              <a:rPr lang="nb-NO" sz="1800" dirty="0" smtClean="0"/>
              <a:t> </a:t>
            </a:r>
            <a:r>
              <a:rPr lang="nb-NO" sz="1800" dirty="0" err="1" smtClean="0"/>
              <a:t>responsible</a:t>
            </a:r>
            <a:r>
              <a:rPr lang="nb-NO" sz="1800" dirty="0" smtClean="0"/>
              <a:t> </a:t>
            </a:r>
            <a:r>
              <a:rPr lang="nb-NO" sz="1800" dirty="0" err="1" smtClean="0"/>
              <a:t>supply</a:t>
            </a:r>
            <a:r>
              <a:rPr lang="nb-NO" sz="1800" dirty="0" smtClean="0"/>
              <a:t> </a:t>
            </a:r>
            <a:r>
              <a:rPr lang="nb-NO" sz="1800" dirty="0" err="1" smtClean="0"/>
              <a:t>chain</a:t>
            </a:r>
            <a:r>
              <a:rPr lang="nb-NO" sz="1800" dirty="0" smtClean="0"/>
              <a:t> </a:t>
            </a:r>
            <a:r>
              <a:rPr lang="nb-NO" sz="1800" dirty="0" err="1" smtClean="0"/>
              <a:t>mangement</a:t>
            </a:r>
            <a:r>
              <a:rPr lang="nb-NO" sz="1800" dirty="0" smtClean="0"/>
              <a:t> systems (</a:t>
            </a:r>
            <a:r>
              <a:rPr lang="nb-NO" sz="1800" dirty="0" err="1" smtClean="0"/>
              <a:t>weighting</a:t>
            </a:r>
            <a:r>
              <a:rPr lang="nb-NO" sz="1800" dirty="0" smtClean="0"/>
              <a:t> </a:t>
            </a:r>
            <a:r>
              <a:rPr lang="nb-NO" sz="1800" dirty="0" err="1" smtClean="0"/>
              <a:t>social</a:t>
            </a:r>
            <a:r>
              <a:rPr lang="nb-NO" sz="1800" dirty="0" smtClean="0"/>
              <a:t> </a:t>
            </a:r>
            <a:r>
              <a:rPr lang="nb-NO" sz="1800" dirty="0" err="1" smtClean="0"/>
              <a:t>criteria</a:t>
            </a:r>
            <a:r>
              <a:rPr lang="nb-NO" sz="1800" dirty="0" smtClean="0"/>
              <a:t> </a:t>
            </a:r>
            <a:r>
              <a:rPr lang="nb-NO" sz="1800" dirty="0" err="1" smtClean="0"/>
              <a:t>against</a:t>
            </a:r>
            <a:r>
              <a:rPr lang="nb-NO" sz="1800" dirty="0" smtClean="0"/>
              <a:t> </a:t>
            </a:r>
            <a:r>
              <a:rPr lang="nb-NO" sz="1800" dirty="0" err="1" smtClean="0"/>
              <a:t>price</a:t>
            </a:r>
            <a:r>
              <a:rPr lang="nb-NO" sz="1800" dirty="0" smtClean="0"/>
              <a:t>)</a:t>
            </a:r>
          </a:p>
          <a:p>
            <a:pPr marL="0" indent="0">
              <a:buNone/>
            </a:pPr>
            <a:endParaRPr lang="nb-NO" sz="1800" dirty="0" smtClean="0"/>
          </a:p>
          <a:p>
            <a:r>
              <a:rPr lang="nb-NO" sz="1800" b="1" dirty="0" err="1" smtClean="0"/>
              <a:t>Facilitating</a:t>
            </a:r>
            <a:r>
              <a:rPr lang="nb-NO" sz="1800" b="1" dirty="0" smtClean="0"/>
              <a:t> stakeholder </a:t>
            </a:r>
            <a:r>
              <a:rPr lang="nb-NO" sz="1800" b="1" dirty="0" err="1" smtClean="0"/>
              <a:t>dialogue</a:t>
            </a:r>
            <a:r>
              <a:rPr lang="nb-NO" sz="1800" b="1" dirty="0" smtClean="0"/>
              <a:t>: </a:t>
            </a:r>
            <a:r>
              <a:rPr lang="nb-NO" sz="1800" dirty="0" err="1" smtClean="0"/>
              <a:t>Arraning</a:t>
            </a:r>
            <a:r>
              <a:rPr lang="nb-NO" sz="1800" dirty="0" smtClean="0"/>
              <a:t> seminars and </a:t>
            </a:r>
            <a:r>
              <a:rPr lang="nb-NO" sz="1800" dirty="0" err="1" smtClean="0"/>
              <a:t>nettwork</a:t>
            </a:r>
            <a:r>
              <a:rPr lang="nb-NO" sz="1800" dirty="0" smtClean="0"/>
              <a:t> </a:t>
            </a:r>
            <a:r>
              <a:rPr lang="nb-NO" sz="1800" dirty="0" err="1" smtClean="0"/>
              <a:t>meetings</a:t>
            </a:r>
            <a:r>
              <a:rPr lang="nb-NO" sz="1800" dirty="0" smtClean="0"/>
              <a:t> </a:t>
            </a:r>
            <a:r>
              <a:rPr lang="nb-NO" sz="1800" dirty="0" err="1" smtClean="0"/>
              <a:t>where</a:t>
            </a:r>
            <a:r>
              <a:rPr lang="nb-NO" sz="1800" dirty="0" smtClean="0"/>
              <a:t> private </a:t>
            </a:r>
            <a:r>
              <a:rPr lang="nb-NO" sz="1800" dirty="0" err="1" smtClean="0"/>
              <a:t>sector</a:t>
            </a:r>
            <a:r>
              <a:rPr lang="nb-NO" sz="1800" dirty="0" smtClean="0"/>
              <a:t>, </a:t>
            </a:r>
            <a:r>
              <a:rPr lang="nb-NO" sz="1800" dirty="0" err="1" smtClean="0"/>
              <a:t>public</a:t>
            </a:r>
            <a:r>
              <a:rPr lang="nb-NO" sz="1800" dirty="0" smtClean="0"/>
              <a:t> </a:t>
            </a:r>
            <a:r>
              <a:rPr lang="nb-NO" sz="1800" dirty="0" err="1" smtClean="0"/>
              <a:t>procurers</a:t>
            </a:r>
            <a:r>
              <a:rPr lang="nb-NO" sz="1800" dirty="0" smtClean="0"/>
              <a:t>, NGOs and unions </a:t>
            </a:r>
            <a:r>
              <a:rPr lang="nb-NO" sz="1800" dirty="0" err="1" smtClean="0"/>
              <a:t>are</a:t>
            </a:r>
            <a:r>
              <a:rPr lang="nb-NO" sz="1800" dirty="0" smtClean="0"/>
              <a:t> </a:t>
            </a:r>
            <a:r>
              <a:rPr lang="nb-NO" sz="1800" dirty="0" err="1" smtClean="0"/>
              <a:t>invited</a:t>
            </a:r>
            <a:r>
              <a:rPr lang="nb-NO" sz="1800" dirty="0"/>
              <a:t> </a:t>
            </a:r>
            <a:r>
              <a:rPr lang="nb-NO" sz="1800" dirty="0" smtClean="0"/>
              <a:t>for </a:t>
            </a:r>
            <a:r>
              <a:rPr lang="nb-NO" sz="1800" dirty="0" err="1" smtClean="0"/>
              <a:t>knowledge</a:t>
            </a:r>
            <a:r>
              <a:rPr lang="nb-NO" sz="1800" dirty="0" smtClean="0"/>
              <a:t>- and best </a:t>
            </a:r>
            <a:r>
              <a:rPr lang="nb-NO" sz="1800" dirty="0" err="1" smtClean="0"/>
              <a:t>practise</a:t>
            </a:r>
            <a:r>
              <a:rPr lang="nb-NO" sz="1800" dirty="0" smtClean="0"/>
              <a:t> </a:t>
            </a:r>
            <a:r>
              <a:rPr lang="nb-NO" sz="1800" dirty="0" err="1" smtClean="0"/>
              <a:t>sharing</a:t>
            </a:r>
            <a:r>
              <a:rPr lang="nb-NO" sz="1800" dirty="0" smtClean="0"/>
              <a:t>. </a:t>
            </a:r>
            <a:endParaRPr lang="nb-NO" sz="2400" b="1" dirty="0"/>
          </a:p>
          <a:p>
            <a:endParaRPr lang="nb-NO" dirty="0"/>
          </a:p>
        </p:txBody>
      </p:sp>
      <p:sp>
        <p:nvSpPr>
          <p:cNvPr id="4" name="Plassholder for dato 3"/>
          <p:cNvSpPr>
            <a:spLocks noGrp="1"/>
          </p:cNvSpPr>
          <p:nvPr>
            <p:ph type="dt" sz="half" idx="10"/>
          </p:nvPr>
        </p:nvSpPr>
        <p:spPr/>
        <p:txBody>
          <a:bodyPr/>
          <a:lstStyle/>
          <a:p>
            <a:fld id="{A7B4C432-0386-4337-81E0-4326203DA65D}" type="datetime4">
              <a:rPr lang="en-GB" smtClean="0"/>
              <a:pPr/>
              <a:t>04 December 2012</a:t>
            </a:fld>
            <a:endParaRPr lang="nb-NO" dirty="0"/>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extLst>
      <p:ext uri="{BB962C8B-B14F-4D97-AF65-F5344CB8AC3E}">
        <p14:creationId xmlns:p14="http://schemas.microsoft.com/office/powerpoint/2010/main" val="2620582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18" y="116632"/>
            <a:ext cx="8516323"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43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Eng presentasjon Difi">
  <a:themeElements>
    <a:clrScheme name="Difi_ppt_mal 2">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fi_ppt_mal 1">
        <a:dk1>
          <a:srgbClr val="000000"/>
        </a:dk1>
        <a:lt1>
          <a:srgbClr val="FFFFFF"/>
        </a:lt1>
        <a:dk2>
          <a:srgbClr val="131313"/>
        </a:dk2>
        <a:lt2>
          <a:srgbClr val="EEECE1"/>
        </a:lt2>
        <a:accent1>
          <a:srgbClr val="42A437"/>
        </a:accent1>
        <a:accent2>
          <a:srgbClr val="003959"/>
        </a:accent2>
        <a:accent3>
          <a:srgbClr val="FFFFFF"/>
        </a:accent3>
        <a:accent4>
          <a:srgbClr val="000000"/>
        </a:accent4>
        <a:accent5>
          <a:srgbClr val="B0CFAE"/>
        </a:accent5>
        <a:accent6>
          <a:srgbClr val="003350"/>
        </a:accent6>
        <a:hlink>
          <a:srgbClr val="A53059"/>
        </a:hlink>
        <a:folHlink>
          <a:srgbClr val="DE6225"/>
        </a:folHlink>
      </a:clrScheme>
      <a:clrMap bg1="lt1" tx1="dk1" bg2="lt2" tx2="dk2" accent1="accent1" accent2="accent2" accent3="accent3" accent4="accent4" accent5="accent5" accent6="accent6" hlink="hlink" folHlink="folHlink"/>
    </a:extraClrScheme>
    <a:extraClrScheme>
      <a:clrScheme name="Difi_ppt_mal 2">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Eng presentasjon Difi</Template>
  <TotalTime>56</TotalTime>
  <Words>458</Words>
  <Application>Microsoft Office PowerPoint</Application>
  <PresentationFormat>Skjermfremvisning (4:3)</PresentationFormat>
  <Paragraphs>65</Paragraphs>
  <Slides>7</Slides>
  <Notes>6</Notes>
  <HiddenSlides>0</HiddenSlides>
  <MMClips>0</MMClips>
  <ScaleCrop>false</ScaleCrop>
  <HeadingPairs>
    <vt:vector size="4" baseType="variant">
      <vt:variant>
        <vt:lpstr>Tema</vt:lpstr>
      </vt:variant>
      <vt:variant>
        <vt:i4>2</vt:i4>
      </vt:variant>
      <vt:variant>
        <vt:lpstr>Lysbildetitler</vt:lpstr>
      </vt:variant>
      <vt:variant>
        <vt:i4>7</vt:i4>
      </vt:variant>
    </vt:vector>
  </HeadingPairs>
  <TitlesOfParts>
    <vt:vector size="9" baseType="lpstr">
      <vt:lpstr>Eng presentasjon Difi</vt:lpstr>
      <vt:lpstr>1_Difi_ppt_mal</vt:lpstr>
      <vt:lpstr>PowerPoint-presentasjon</vt:lpstr>
      <vt:lpstr>The Norwegian government’s strategy on socially responsible public procurement</vt:lpstr>
      <vt:lpstr>PowerPoint-presentasjon</vt:lpstr>
      <vt:lpstr>Difi SRPP Guidance:</vt:lpstr>
      <vt:lpstr>Forthcoming in 2013</vt:lpstr>
      <vt:lpstr>PowerPoint-presentasjon</vt:lpstr>
      <vt:lpstr>PowerPoint-presentasjon</vt:lpstr>
    </vt:vector>
  </TitlesOfParts>
  <Company>Direktoratet for forvaltning og IKT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Ählström, Jenny</dc:creator>
  <cp:lastModifiedBy>Ählström, Jenny</cp:lastModifiedBy>
  <cp:revision>6</cp:revision>
  <cp:lastPrinted>2008-11-28T08:53:33Z</cp:lastPrinted>
  <dcterms:created xsi:type="dcterms:W3CDTF">2012-12-04T19:35:11Z</dcterms:created>
  <dcterms:modified xsi:type="dcterms:W3CDTF">2012-12-04T20:32:08Z</dcterms:modified>
</cp:coreProperties>
</file>